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7" r:id="rId3"/>
    <p:sldId id="298" r:id="rId4"/>
    <p:sldId id="256" r:id="rId5"/>
    <p:sldId id="271" r:id="rId6"/>
    <p:sldId id="316" r:id="rId7"/>
    <p:sldId id="261" r:id="rId8"/>
    <p:sldId id="259" r:id="rId9"/>
    <p:sldId id="264" r:id="rId10"/>
    <p:sldId id="266" r:id="rId11"/>
    <p:sldId id="273" r:id="rId12"/>
    <p:sldId id="279" r:id="rId13"/>
    <p:sldId id="288" r:id="rId14"/>
    <p:sldId id="281" r:id="rId15"/>
    <p:sldId id="287" r:id="rId16"/>
    <p:sldId id="265" r:id="rId17"/>
    <p:sldId id="263" r:id="rId18"/>
    <p:sldId id="277" r:id="rId19"/>
    <p:sldId id="317" r:id="rId20"/>
    <p:sldId id="318" r:id="rId21"/>
    <p:sldId id="319" r:id="rId22"/>
    <p:sldId id="275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280" r:id="rId32"/>
    <p:sldId id="320" r:id="rId34"/>
    <p:sldId id="321" r:id="rId35"/>
    <p:sldId id="286" r:id="rId36"/>
  </p:sldIdLst>
  <p:sldSz cx="12239625" cy="6839585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2" name="作者" initials="A" lastIdx="0" clrIdx="1"/>
  <p:cmAuthor id="0" name="于 ylb" initials="" lastIdx="0" clrIdx="0"/>
  <p:cmAuthor id="3" name="MG" initials="M" lastIdx="1" clrIdx="0"/>
  <p:cmAuthor id="4" name="amyzhang" initials="a" lastIdx="1" clrIdx="0"/>
  <p:cmAuthor id="5" name="JerryW" initials="J" lastIdx="1" clrIdx="0"/>
  <p:cmAuthor id="6" name="admin" initials="a" lastIdx="21" clrIdx="0"/>
  <p:cmAuthor id="7" name="12423" initials="1" lastIdx="1" clrIdx="6"/>
  <p:cmAuthor id="8" name="张杨瑾" initials="张" lastIdx="6" clrIdx="0"/>
  <p:cmAuthor id="10" name="Mia Vida Villanueva" initials="M" lastIdx="1" clrIdx="0"/>
  <p:cmAuthor id="11" name="杨国红" initials="杨" lastIdx="3" clrIdx="0"/>
  <p:cmAuthor id="12" name="PC" initials="P" lastIdx="24" clrIdx="0"/>
  <p:cmAuthor id="13" name="Tracy Chen" initials="T" lastIdx="1" clrIdx="0"/>
  <p:cmAuthor id="14" name="PPTer_Tang" initials="P" lastIdx="1" clrIdx="0"/>
  <p:cmAuthor id="15" name="McGlasson, Louise" initials="M" lastIdx="6" clrIdx="0"/>
  <p:cmAuthor id="16" name="Admin" initials="A" lastIdx="0" clrIdx="0"/>
  <p:cmAuthor id="17" name="Windows 用户" initials="W" lastIdx="4" clrIdx="2"/>
  <p:cmAuthor id="18" name="chivas d" initials="c" lastIdx="11" clrIdx="0"/>
  <p:cmAuthor id="19" name="志龙 姜" initials="志" lastIdx="3" clrIdx="0"/>
  <p:cmAuthor id="20" name="未知用户1" initials="未" lastIdx="1" clrIdx="0"/>
  <p:cmAuthor id="21" name="未知用户3" initials="未" lastIdx="0" clrIdx="0"/>
  <p:cmAuthor id="22" name="hy-tkyl" initials="h" lastIdx="2" clrIdx="0"/>
  <p:cmAuthor id="23" name="stillu" initials="s" lastIdx="1" clrIdx="0"/>
  <p:cmAuthor id="24" name="Poseidon" initials="P" lastIdx="1" clrIdx="0"/>
  <p:cmAuthor id="25" name="卫天一" initials="卫" lastIdx="1" clrIdx="0"/>
  <p:cmAuthor id="26" name="一鸣 周" initials="一" lastIdx="8" clrIdx="0"/>
  <p:cmAuthor id="27" name="kingsoft" initials="k" lastIdx="1" clrIdx="0"/>
  <p:cmAuthor id="28" name="ASUS" initials="A" lastIdx="6" clrIdx="0"/>
  <p:cmAuthor id="29" name="未知用户2" initials="未" lastIdx="1" clrIdx="0"/>
  <p:cmAuthor id="30" name="caoyq0624" initials="c" lastIdx="2" clrIdx="0"/>
  <p:cmAuthor id="31" name="Mz" initials="M" lastIdx="1" clrIdx="0"/>
  <p:cmAuthor id="32" name="benbenonroad zhao" initials="b" lastIdx="2" clrIdx="0"/>
  <p:cmAuthor id="33" name="SHMILY" initials="S" lastIdx="1" clrIdx="0"/>
  <p:cmAuthor id="34" name="dongwc0205" initials="d" lastIdx="1" clrIdx="15"/>
  <p:cmAuthor id="35" name="Hi_ Young" initials="H" lastIdx="20" clrIdx="0"/>
  <p:cmAuthor id="36" name="陈静雯" initials="陈" lastIdx="2" clrIdx="0"/>
  <p:cmAuthor id="37" name="韵 江" initials="韵" lastIdx="9" clrIdx="0"/>
  <p:cmAuthor id="38" name="刘彩琴" initials="刘" lastIdx="1" clrIdx="0"/>
  <p:cmAuthor id="39" name="杨东风" initials="杨" lastIdx="9" clrIdx="0"/>
  <p:cmAuthor id="40" name="AutoBVT" initials="A" lastIdx="1" clrIdx="0"/>
  <p:cmAuthor id="41" name="YANGS-PC" initials="Y" lastIdx="0" clrIdx="0"/>
  <p:cmAuthor id="42" name="asuse" initials="a" lastIdx="1" clrIdx="0"/>
  <p:cmAuthor id="43" name="江涛 李" initials="江" lastIdx="2" clrIdx="0"/>
  <p:cmAuthor id="44" name="CommUser" initials="C" lastIdx="4" clrIdx="0"/>
  <p:cmAuthor id="45" name="杨国" initials="杨" lastIdx="3" clrIdx="0"/>
  <p:cmAuthor id="46" name="tkuser" initials="t" lastIdx="1" clrIdx="0"/>
  <p:cmAuthor id="47" name="clic" initials="c" lastIdx="0" clrIdx="0"/>
  <p:cmAuthor id="48" name="yiwei zhu" initials="y" lastIdx="14" clrIdx="0"/>
  <p:cmAuthor id="49" name="Ms" initials="M" lastIdx="1" clrIdx="0"/>
  <p:cmAuthor id="50" name="ju zhang" initials="j" lastIdx="0" clrIdx="1"/>
  <p:cmAuthor id="51" name="catlaohu" initials="c" lastIdx="2" clrIdx="0"/>
  <p:cmAuthor id="52" name="李寄思" initials="李" lastIdx="16" clrIdx="0"/>
  <p:cmAuthor id="53" name="史其淼" initials="史" lastIdx="1" clrIdx="0"/>
  <p:cmAuthor id="54" name="胡君" initials="胡" lastIdx="20" clrIdx="0"/>
  <p:cmAuthor id="55" name="andrea_feng" initials="a" lastIdx="28" clrIdx="0"/>
  <p:cmAuthor id="56" name="罗彬" initials="罗" lastIdx="1" clrIdx="0"/>
  <p:cmAuthor id="57" name="hxl1112" initials="h" lastIdx="6" clrIdx="0"/>
  <p:cmAuthor id="58" name="Bonan Qi" initials="B" lastIdx="43" clrIdx="0"/>
  <p:cmAuthor id="59" name="yaoxiaojun" initials="y" lastIdx="1" clrIdx="0"/>
  <p:cmAuthor id="60" name="wangcz2" initials="w" lastIdx="3" clrIdx="0"/>
  <p:cmAuthor id="61" name="tianan" initials="t" lastIdx="1" clrIdx="5"/>
  <p:cmAuthor id="62" name="Microsoft" initials="M" lastIdx="1" clrIdx="0"/>
  <p:cmAuthor id="63" name="未知用户8" initials="未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00"/>
    <a:srgbClr val="E2794A"/>
    <a:srgbClr val="FFD592"/>
    <a:srgbClr val="FFDAA5"/>
    <a:srgbClr val="FFE9A5"/>
    <a:srgbClr val="7D1811"/>
    <a:srgbClr val="E32C1E"/>
    <a:srgbClr val="E672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175.xml"/><Relationship Id="rId40" Type="http://schemas.openxmlformats.org/officeDocument/2006/relationships/commentAuthors" Target="commentAuthors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67670" y="1143000"/>
            <a:ext cx="5522661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30000" y="1119417"/>
            <a:ext cx="9180000" cy="2381333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30000" y="3592584"/>
            <a:ext cx="9180000" cy="1651416"/>
          </a:xfrm>
        </p:spPr>
        <p:txBody>
          <a:bodyPr/>
          <a:lstStyle>
            <a:lvl1pPr marL="0" indent="0" algn="ctr">
              <a:buNone/>
              <a:defRPr sz="2395"/>
            </a:lvl1pPr>
            <a:lvl2pPr marL="455930" indent="0" algn="ctr">
              <a:buNone/>
              <a:defRPr sz="1995"/>
            </a:lvl2pPr>
            <a:lvl3pPr marL="911860" indent="0" algn="ctr">
              <a:buNone/>
              <a:defRPr sz="1795"/>
            </a:lvl3pPr>
            <a:lvl4pPr marL="1367790" indent="0" algn="ctr">
              <a:buNone/>
              <a:defRPr sz="1595"/>
            </a:lvl4pPr>
            <a:lvl5pPr marL="1823720" indent="0" algn="ctr">
              <a:buNone/>
              <a:defRPr sz="1595"/>
            </a:lvl5pPr>
            <a:lvl6pPr marL="2280285" indent="0" algn="ctr">
              <a:buNone/>
              <a:defRPr sz="1595"/>
            </a:lvl6pPr>
            <a:lvl7pPr marL="2736215" indent="0" algn="ctr">
              <a:buNone/>
              <a:defRPr sz="1595"/>
            </a:lvl7pPr>
            <a:lvl8pPr marL="3192145" indent="0" algn="ctr">
              <a:buNone/>
              <a:defRPr sz="1595"/>
            </a:lvl8pPr>
            <a:lvl9pPr marL="3648075" indent="0" algn="ctr">
              <a:buNone/>
              <a:defRPr sz="1595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59250" y="364167"/>
            <a:ext cx="2639250" cy="579658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500" y="364167"/>
            <a:ext cx="7764750" cy="579658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5125" y="1705251"/>
            <a:ext cx="10557000" cy="2845250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5125" y="4577417"/>
            <a:ext cx="10557000" cy="1496250"/>
          </a:xfrm>
        </p:spPr>
        <p:txBody>
          <a:bodyPr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455930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1860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7790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4pPr>
            <a:lvl5pPr marL="1823720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6pPr>
            <a:lvl7pPr marL="273621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7pPr>
            <a:lvl8pPr marL="319214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8pPr>
            <a:lvl9pPr marL="364807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500" y="1820833"/>
            <a:ext cx="5202000" cy="43399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00" y="1820833"/>
            <a:ext cx="5202000" cy="43399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3094" y="364167"/>
            <a:ext cx="10557000" cy="132208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3094" y="1676751"/>
            <a:ext cx="5178093" cy="821750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5930" indent="0">
              <a:buNone/>
              <a:defRPr sz="1995" b="1"/>
            </a:lvl2pPr>
            <a:lvl3pPr marL="911860" indent="0">
              <a:buNone/>
              <a:defRPr sz="1795" b="1"/>
            </a:lvl3pPr>
            <a:lvl4pPr marL="1367790" indent="0">
              <a:buNone/>
              <a:defRPr sz="1595" b="1"/>
            </a:lvl4pPr>
            <a:lvl5pPr marL="1823720" indent="0">
              <a:buNone/>
              <a:defRPr sz="1595" b="1"/>
            </a:lvl5pPr>
            <a:lvl6pPr marL="2280285" indent="0">
              <a:buNone/>
              <a:defRPr sz="1595" b="1"/>
            </a:lvl6pPr>
            <a:lvl7pPr marL="2736215" indent="0">
              <a:buNone/>
              <a:defRPr sz="1595" b="1"/>
            </a:lvl7pPr>
            <a:lvl8pPr marL="3192145" indent="0">
              <a:buNone/>
              <a:defRPr sz="1595" b="1"/>
            </a:lvl8pPr>
            <a:lvl9pPr marL="3648075" indent="0">
              <a:buNone/>
              <a:defRPr sz="159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3094" y="2498500"/>
            <a:ext cx="5178093" cy="36749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6500" y="1676751"/>
            <a:ext cx="5203594" cy="821750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5930" indent="0">
              <a:buNone/>
              <a:defRPr sz="1995" b="1"/>
            </a:lvl2pPr>
            <a:lvl3pPr marL="911860" indent="0">
              <a:buNone/>
              <a:defRPr sz="1795" b="1"/>
            </a:lvl3pPr>
            <a:lvl4pPr marL="1367790" indent="0">
              <a:buNone/>
              <a:defRPr sz="1595" b="1"/>
            </a:lvl4pPr>
            <a:lvl5pPr marL="1823720" indent="0">
              <a:buNone/>
              <a:defRPr sz="1595" b="1"/>
            </a:lvl5pPr>
            <a:lvl6pPr marL="2280285" indent="0">
              <a:buNone/>
              <a:defRPr sz="1595" b="1"/>
            </a:lvl6pPr>
            <a:lvl7pPr marL="2736215" indent="0">
              <a:buNone/>
              <a:defRPr sz="1595" b="1"/>
            </a:lvl7pPr>
            <a:lvl8pPr marL="3192145" indent="0">
              <a:buNone/>
              <a:defRPr sz="1595" b="1"/>
            </a:lvl8pPr>
            <a:lvl9pPr marL="3648075" indent="0">
              <a:buNone/>
              <a:defRPr sz="159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6500" y="2498500"/>
            <a:ext cx="5203594" cy="36749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3094" y="456000"/>
            <a:ext cx="3947718" cy="1596000"/>
          </a:xfrm>
        </p:spPr>
        <p:txBody>
          <a:bodyPr anchor="b"/>
          <a:lstStyle>
            <a:lvl1pPr>
              <a:defRPr sz="319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03594" y="984833"/>
            <a:ext cx="6196500" cy="4860834"/>
          </a:xfrm>
        </p:spPr>
        <p:txBody>
          <a:bodyPr/>
          <a:lstStyle>
            <a:lvl1pPr>
              <a:defRPr sz="3190"/>
            </a:lvl1pPr>
            <a:lvl2pPr>
              <a:defRPr sz="2795"/>
            </a:lvl2pPr>
            <a:lvl3pPr>
              <a:defRPr sz="2395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3094" y="2052000"/>
            <a:ext cx="3947718" cy="3801584"/>
          </a:xfrm>
        </p:spPr>
        <p:txBody>
          <a:bodyPr/>
          <a:lstStyle>
            <a:lvl1pPr marL="0" indent="0">
              <a:buNone/>
              <a:defRPr sz="1595"/>
            </a:lvl1pPr>
            <a:lvl2pPr marL="455930" indent="0">
              <a:buNone/>
              <a:defRPr sz="1395"/>
            </a:lvl2pPr>
            <a:lvl3pPr marL="911860" indent="0">
              <a:buNone/>
              <a:defRPr sz="1195"/>
            </a:lvl3pPr>
            <a:lvl4pPr marL="1367790" indent="0">
              <a:buNone/>
              <a:defRPr sz="995"/>
            </a:lvl4pPr>
            <a:lvl5pPr marL="1823720" indent="0">
              <a:buNone/>
              <a:defRPr sz="995"/>
            </a:lvl5pPr>
            <a:lvl6pPr marL="2280285" indent="0">
              <a:buNone/>
              <a:defRPr sz="995"/>
            </a:lvl6pPr>
            <a:lvl7pPr marL="2736215" indent="0">
              <a:buNone/>
              <a:defRPr sz="995"/>
            </a:lvl7pPr>
            <a:lvl8pPr marL="3192145" indent="0">
              <a:buNone/>
              <a:defRPr sz="995"/>
            </a:lvl8pPr>
            <a:lvl9pPr marL="3648075" indent="0">
              <a:buNone/>
              <a:defRPr sz="99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3094" y="456000"/>
            <a:ext cx="3947718" cy="1596000"/>
          </a:xfrm>
        </p:spPr>
        <p:txBody>
          <a:bodyPr anchor="b"/>
          <a:lstStyle>
            <a:lvl1pPr>
              <a:defRPr sz="319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203594" y="984833"/>
            <a:ext cx="6196500" cy="4860834"/>
          </a:xfrm>
        </p:spPr>
        <p:txBody>
          <a:bodyPr/>
          <a:lstStyle>
            <a:lvl1pPr marL="0" indent="0">
              <a:buNone/>
              <a:defRPr sz="3190"/>
            </a:lvl1pPr>
            <a:lvl2pPr marL="455930" indent="0">
              <a:buNone/>
              <a:defRPr sz="2795"/>
            </a:lvl2pPr>
            <a:lvl3pPr marL="911860" indent="0">
              <a:buNone/>
              <a:defRPr sz="2395"/>
            </a:lvl3pPr>
            <a:lvl4pPr marL="1367790" indent="0">
              <a:buNone/>
              <a:defRPr sz="1995"/>
            </a:lvl4pPr>
            <a:lvl5pPr marL="1823720" indent="0">
              <a:buNone/>
              <a:defRPr sz="1995"/>
            </a:lvl5pPr>
            <a:lvl6pPr marL="2280285" indent="0">
              <a:buNone/>
              <a:defRPr sz="1995"/>
            </a:lvl6pPr>
            <a:lvl7pPr marL="2736215" indent="0">
              <a:buNone/>
              <a:defRPr sz="1995"/>
            </a:lvl7pPr>
            <a:lvl8pPr marL="3192145" indent="0">
              <a:buNone/>
              <a:defRPr sz="1995"/>
            </a:lvl8pPr>
            <a:lvl9pPr marL="3648075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3094" y="2052000"/>
            <a:ext cx="3947718" cy="3801584"/>
          </a:xfrm>
        </p:spPr>
        <p:txBody>
          <a:bodyPr/>
          <a:lstStyle>
            <a:lvl1pPr marL="0" indent="0">
              <a:buNone/>
              <a:defRPr sz="1595"/>
            </a:lvl1pPr>
            <a:lvl2pPr marL="455930" indent="0">
              <a:buNone/>
              <a:defRPr sz="1395"/>
            </a:lvl2pPr>
            <a:lvl3pPr marL="911860" indent="0">
              <a:buNone/>
              <a:defRPr sz="1195"/>
            </a:lvl3pPr>
            <a:lvl4pPr marL="1367790" indent="0">
              <a:buNone/>
              <a:defRPr sz="995"/>
            </a:lvl4pPr>
            <a:lvl5pPr marL="1823720" indent="0">
              <a:buNone/>
              <a:defRPr sz="995"/>
            </a:lvl5pPr>
            <a:lvl6pPr marL="2280285" indent="0">
              <a:buNone/>
              <a:defRPr sz="995"/>
            </a:lvl6pPr>
            <a:lvl7pPr marL="2736215" indent="0">
              <a:buNone/>
              <a:defRPr sz="995"/>
            </a:lvl7pPr>
            <a:lvl8pPr marL="3192145" indent="0">
              <a:buNone/>
              <a:defRPr sz="995"/>
            </a:lvl8pPr>
            <a:lvl9pPr marL="3648075" indent="0">
              <a:buNone/>
              <a:defRPr sz="99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41500" y="364167"/>
            <a:ext cx="10557000" cy="1322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1500" y="1820833"/>
            <a:ext cx="10557000" cy="4339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41500" y="6339667"/>
            <a:ext cx="2754000" cy="364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54500" y="6339667"/>
            <a:ext cx="4131000" cy="364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44500" y="6339667"/>
            <a:ext cx="2754000" cy="364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1860" rtl="0" eaLnBrk="1" latinLnBrk="0" hangingPunct="1">
        <a:lnSpc>
          <a:spcPct val="90000"/>
        </a:lnSpc>
        <a:spcBef>
          <a:spcPct val="0"/>
        </a:spcBef>
        <a:buNone/>
        <a:defRPr sz="43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5" indent="-227965" algn="l" defTabSz="911860" rtl="0" eaLnBrk="1" latinLnBrk="0" hangingPunct="1">
        <a:lnSpc>
          <a:spcPct val="90000"/>
        </a:lnSpc>
        <a:spcBef>
          <a:spcPct val="200000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3895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5755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1685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250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180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110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040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186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779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372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21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14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07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15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0" Type="http://schemas.openxmlformats.org/officeDocument/2006/relationships/slideLayout" Target="../slideLayouts/slideLayout1.xml"/><Relationship Id="rId3" Type="http://schemas.openxmlformats.org/officeDocument/2006/relationships/tags" Target="../tags/tag40.xml"/><Relationship Id="rId29" Type="http://schemas.openxmlformats.org/officeDocument/2006/relationships/tags" Target="../tags/tag66.xml"/><Relationship Id="rId28" Type="http://schemas.openxmlformats.org/officeDocument/2006/relationships/tags" Target="../tags/tag65.xml"/><Relationship Id="rId27" Type="http://schemas.openxmlformats.org/officeDocument/2006/relationships/tags" Target="../tags/tag64.xml"/><Relationship Id="rId26" Type="http://schemas.openxmlformats.org/officeDocument/2006/relationships/tags" Target="../tags/tag63.xml"/><Relationship Id="rId25" Type="http://schemas.openxmlformats.org/officeDocument/2006/relationships/tags" Target="../tags/tag62.xml"/><Relationship Id="rId24" Type="http://schemas.openxmlformats.org/officeDocument/2006/relationships/tags" Target="../tags/tag61.xml"/><Relationship Id="rId23" Type="http://schemas.openxmlformats.org/officeDocument/2006/relationships/tags" Target="../tags/tag60.xml"/><Relationship Id="rId22" Type="http://schemas.openxmlformats.org/officeDocument/2006/relationships/tags" Target="../tags/tag59.xml"/><Relationship Id="rId21" Type="http://schemas.openxmlformats.org/officeDocument/2006/relationships/tags" Target="../tags/tag58.xml"/><Relationship Id="rId20" Type="http://schemas.openxmlformats.org/officeDocument/2006/relationships/tags" Target="../tags/tag57.xml"/><Relationship Id="rId2" Type="http://schemas.openxmlformats.org/officeDocument/2006/relationships/tags" Target="../tags/tag39.xml"/><Relationship Id="rId19" Type="http://schemas.openxmlformats.org/officeDocument/2006/relationships/tags" Target="../tags/tag56.xml"/><Relationship Id="rId18" Type="http://schemas.openxmlformats.org/officeDocument/2006/relationships/tags" Target="../tags/tag55.xml"/><Relationship Id="rId17" Type="http://schemas.openxmlformats.org/officeDocument/2006/relationships/tags" Target="../tags/tag54.xml"/><Relationship Id="rId16" Type="http://schemas.openxmlformats.org/officeDocument/2006/relationships/tags" Target="../tags/tag53.xml"/><Relationship Id="rId15" Type="http://schemas.openxmlformats.org/officeDocument/2006/relationships/tags" Target="../tags/tag52.xml"/><Relationship Id="rId14" Type="http://schemas.openxmlformats.org/officeDocument/2006/relationships/tags" Target="../tags/tag51.xml"/><Relationship Id="rId13" Type="http://schemas.openxmlformats.org/officeDocument/2006/relationships/tags" Target="../tags/tag50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tags" Target="../tags/tag71.xml"/><Relationship Id="rId7" Type="http://schemas.openxmlformats.org/officeDocument/2006/relationships/image" Target="../media/image21.png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image" Target="../media/image20.png"/><Relationship Id="rId2" Type="http://schemas.openxmlformats.org/officeDocument/2006/relationships/tags" Target="../tags/tag67.xml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25.png"/><Relationship Id="rId17" Type="http://schemas.openxmlformats.org/officeDocument/2006/relationships/tags" Target="../tags/tag76.xml"/><Relationship Id="rId16" Type="http://schemas.openxmlformats.org/officeDocument/2006/relationships/image" Target="../media/image24.png"/><Relationship Id="rId15" Type="http://schemas.openxmlformats.org/officeDocument/2006/relationships/tags" Target="../tags/tag75.xml"/><Relationship Id="rId14" Type="http://schemas.openxmlformats.org/officeDocument/2006/relationships/image" Target="../media/image15.png"/><Relationship Id="rId13" Type="http://schemas.openxmlformats.org/officeDocument/2006/relationships/tags" Target="../tags/tag74.xml"/><Relationship Id="rId12" Type="http://schemas.openxmlformats.org/officeDocument/2006/relationships/tags" Target="../tags/tag73.xml"/><Relationship Id="rId11" Type="http://schemas.openxmlformats.org/officeDocument/2006/relationships/image" Target="../media/image23.png"/><Relationship Id="rId10" Type="http://schemas.openxmlformats.org/officeDocument/2006/relationships/tags" Target="../tags/tag72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88.xml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4.png"/><Relationship Id="rId7" Type="http://schemas.openxmlformats.org/officeDocument/2006/relationships/image" Target="../media/image29.png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image" Target="../media/image22.png"/><Relationship Id="rId3" Type="http://schemas.openxmlformats.org/officeDocument/2006/relationships/tags" Target="../tags/tag90.xml"/><Relationship Id="rId2" Type="http://schemas.openxmlformats.org/officeDocument/2006/relationships/image" Target="../media/image20.png"/><Relationship Id="rId1" Type="http://schemas.openxmlformats.org/officeDocument/2006/relationships/tags" Target="../tags/tag89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image" Target="../media/image31.png"/><Relationship Id="rId2" Type="http://schemas.openxmlformats.org/officeDocument/2006/relationships/tags" Target="../tags/tag96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image" Target="../media/image15.png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36.xml"/><Relationship Id="rId15" Type="http://schemas.openxmlformats.org/officeDocument/2006/relationships/tags" Target="../tags/tag135.xml"/><Relationship Id="rId14" Type="http://schemas.openxmlformats.org/officeDocument/2006/relationships/tags" Target="../tags/tag134.xml"/><Relationship Id="rId13" Type="http://schemas.openxmlformats.org/officeDocument/2006/relationships/tags" Target="../tags/tag133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tags" Target="../tags/tag141.xml"/><Relationship Id="rId6" Type="http://schemas.openxmlformats.org/officeDocument/2006/relationships/image" Target="../media/image37.png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40.png"/><Relationship Id="rId10" Type="http://schemas.openxmlformats.org/officeDocument/2006/relationships/tags" Target="../tags/tag142.xml"/><Relationship Id="rId1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image" Target="../media/image31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173.xml"/><Relationship Id="rId8" Type="http://schemas.openxmlformats.org/officeDocument/2006/relationships/tags" Target="../tags/tag172.xml"/><Relationship Id="rId7" Type="http://schemas.openxmlformats.org/officeDocument/2006/relationships/tags" Target="../tags/tag171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4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39625" cy="6838315"/>
          </a:xfrm>
          <a:prstGeom prst="rect">
            <a:avLst/>
          </a:prstGeom>
        </p:spPr>
      </p:pic>
      <p:pic>
        <p:nvPicPr>
          <p:cNvPr id="3" name="图片 2" descr="元素1"/>
          <p:cNvPicPr>
            <a:picLocks noChangeAspect="1"/>
          </p:cNvPicPr>
          <p:nvPr/>
        </p:nvPicPr>
        <p:blipFill>
          <a:blip r:embed="rId2"/>
          <a:srcRect l="38210" t="8004" r="38584" b="40394"/>
          <a:stretch>
            <a:fillRect/>
          </a:stretch>
        </p:blipFill>
        <p:spPr>
          <a:xfrm>
            <a:off x="8655685" y="1655445"/>
            <a:ext cx="2840355" cy="352869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716280" y="2389505"/>
            <a:ext cx="26447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920000"/>
                </a:solidFill>
                <a:latin typeface="Verdana Bold" panose="020B0604030504040204" charset="0"/>
                <a:ea typeface="微软雅黑" panose="020B0503020204020204" charset="-122"/>
                <a:cs typeface="Verdana Bold" panose="020B0604030504040204" charset="0"/>
              </a:rPr>
              <a:t>2025</a:t>
            </a:r>
            <a:endParaRPr lang="en-US" altLang="zh-CN" sz="4000" b="1">
              <a:solidFill>
                <a:srgbClr val="920000"/>
              </a:solidFill>
              <a:latin typeface="Verdana Bold" panose="020B0604030504040204" charset="0"/>
              <a:ea typeface="微软雅黑" panose="020B0503020204020204" charset="-122"/>
              <a:cs typeface="Verdana Bold" panose="020B0604030504040204" charset="0"/>
            </a:endParaRPr>
          </a:p>
          <a:p>
            <a:r>
              <a:rPr lang="zh-CN" altLang="en-US" sz="4000" b="1">
                <a:solidFill>
                  <a:srgbClr val="920000"/>
                </a:solidFill>
                <a:latin typeface="Verdana Bold" panose="020B0604030504040204" charset="0"/>
                <a:ea typeface="微软雅黑" panose="020B0503020204020204" charset="-122"/>
                <a:cs typeface="Verdana Bold" panose="020B0604030504040204" charset="0"/>
              </a:rPr>
              <a:t>乙巳蛇年</a:t>
            </a:r>
            <a:endParaRPr lang="zh-CN" altLang="en-US" sz="4000" b="1">
              <a:solidFill>
                <a:srgbClr val="920000"/>
              </a:solidFill>
              <a:latin typeface="Verdana Bold" panose="020B0604030504040204" charset="0"/>
              <a:ea typeface="微软雅黑" panose="020B0503020204020204" charset="-122"/>
              <a:cs typeface="Verdana Bold" panose="020B060403050404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6280" y="5249545"/>
            <a:ext cx="6134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2D79F"/>
                </a:solidFill>
                <a:latin typeface="冬青黑体简体中文 W3" panose="020B0300000000000000" charset="-122"/>
                <a:ea typeface="冬青黑体简体中文 W3" panose="020B0300000000000000" charset="-122"/>
                <a:cs typeface="微软雅黑" panose="020B0503020204020204" charset="-122"/>
              </a:rPr>
              <a:t>蛇年</a:t>
            </a:r>
            <a:r>
              <a:rPr lang="zh-CN" altLang="en-US" sz="2800">
                <a:solidFill>
                  <a:srgbClr val="FFD592"/>
                </a:solidFill>
                <a:latin typeface="冬青黑体简体中文 W3" panose="020B0300000000000000" charset="-122"/>
                <a:ea typeface="冬青黑体简体中文 W3" panose="020B0300000000000000" charset="-122"/>
                <a:cs typeface="微软雅黑" panose="020B0503020204020204" charset="-122"/>
              </a:rPr>
              <a:t>原</a:t>
            </a:r>
            <a:r>
              <a:rPr lang="zh-CN" altLang="en-US" sz="2800">
                <a:solidFill>
                  <a:srgbClr val="F2D79F"/>
                </a:solidFill>
                <a:latin typeface="冬青黑体简体中文 W3" panose="020B0300000000000000" charset="-122"/>
                <a:ea typeface="冬青黑体简体中文 W3" panose="020B0300000000000000" charset="-122"/>
                <a:cs typeface="微软雅黑" panose="020B0503020204020204" charset="-122"/>
              </a:rPr>
              <a:t>创生肖礼盒方案（</a:t>
            </a:r>
            <a:r>
              <a:rPr lang="en-US" altLang="zh-CN" sz="2800">
                <a:solidFill>
                  <a:srgbClr val="F2D79F"/>
                </a:solidFill>
                <a:latin typeface="冬青黑体简体中文 W3" panose="020B0300000000000000" charset="-122"/>
                <a:ea typeface="冬青黑体简体中文 W3" panose="020B0300000000000000" charset="-122"/>
                <a:cs typeface="微软雅黑" panose="020B0503020204020204" charset="-122"/>
              </a:rPr>
              <a:t>S+W+C</a:t>
            </a:r>
            <a:r>
              <a:rPr lang="zh-CN" altLang="en-US" sz="2800">
                <a:solidFill>
                  <a:srgbClr val="F2D79F"/>
                </a:solidFill>
                <a:latin typeface="冬青黑体简体中文 W3" panose="020B0300000000000000" charset="-122"/>
                <a:ea typeface="冬青黑体简体中文 W3" panose="020B0300000000000000" charset="-122"/>
                <a:cs typeface="微软雅黑" panose="020B0503020204020204" charset="-122"/>
              </a:rPr>
              <a:t>款）</a:t>
            </a:r>
            <a:endParaRPr lang="zh-CN" altLang="en-US" sz="2800">
              <a:solidFill>
                <a:srgbClr val="F2D79F"/>
              </a:solidFill>
              <a:latin typeface="冬青黑体简体中文 W3" panose="020B0300000000000000" charset="-122"/>
              <a:ea typeface="冬青黑体简体中文 W3" panose="020B0300000000000000" charset="-122"/>
              <a:cs typeface="微软雅黑" panose="020B0503020204020204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4"/>
            </p:custDataLst>
          </p:nvPr>
        </p:nvCxnSpPr>
        <p:spPr>
          <a:xfrm>
            <a:off x="822960" y="6024245"/>
            <a:ext cx="467995" cy="0"/>
          </a:xfrm>
          <a:prstGeom prst="line">
            <a:avLst/>
          </a:prstGeom>
          <a:ln w="38100">
            <a:solidFill>
              <a:srgbClr val="F2D79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元素2"/>
          <p:cNvPicPr>
            <a:picLocks noChangeAspect="1"/>
          </p:cNvPicPr>
          <p:nvPr/>
        </p:nvPicPr>
        <p:blipFill>
          <a:blip r:embed="rId5"/>
          <a:srcRect l="38423" t="36670" r="39009" b="44981"/>
          <a:stretch>
            <a:fillRect/>
          </a:stretch>
        </p:blipFill>
        <p:spPr>
          <a:xfrm>
            <a:off x="598805" y="3742055"/>
            <a:ext cx="2762250" cy="1254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蛇年ppt-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39625" cy="683831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608652" y="360735"/>
            <a:ext cx="2387063" cy="949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785" b="1">
                <a:solidFill>
                  <a:srgbClr val="FFDAA5"/>
                </a:solidFill>
                <a:effectLst/>
                <a:latin typeface="Hiragino Sans GB W6" panose="020B0600000000000000" charset="-122"/>
                <a:ea typeface="Hiragino Sans GB W6" panose="020B0600000000000000" charset="-122"/>
                <a:cs typeface="微软雅黑" panose="020B0503020204020204" charset="-122"/>
                <a:sym typeface="+mn-ea"/>
              </a:rPr>
              <a:t>四季有福</a:t>
            </a:r>
            <a:endParaRPr lang="zh-CN" sz="2785" b="1">
              <a:solidFill>
                <a:srgbClr val="FFDAA5"/>
              </a:solidFill>
              <a:effectLst/>
              <a:latin typeface="Hiragino Sans GB W6" panose="020B0600000000000000" charset="-122"/>
              <a:ea typeface="Hiragino Sans GB W6" panose="020B0600000000000000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985" b="1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立体镂空台历</a:t>
            </a:r>
            <a:r>
              <a:rPr lang="zh-CN" sz="2785" b="1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sz="2785" b="1">
              <a:solidFill>
                <a:srgbClr val="FFDAA5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608965" y="1307465"/>
            <a:ext cx="536384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190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镂空葫芦台历，每页的葫芦随月份逐渐归元，</a:t>
            </a:r>
            <a:endParaRPr lang="zh-CN" altLang="en-US" sz="1190">
              <a:solidFill>
                <a:srgbClr val="FFDAA5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190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寓意未来十二月能纳八方之财，在新的一年</a:t>
            </a:r>
            <a:r>
              <a:rPr lang="zh-CN" altLang="en-US" sz="1190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纳财添福、</a:t>
            </a:r>
            <a:r>
              <a:rPr lang="zh-CN" altLang="en-US" sz="1190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收获满满。</a:t>
            </a:r>
            <a:endParaRPr lang="zh-CN" altLang="en-US" sz="1190">
              <a:solidFill>
                <a:srgbClr val="FFDAA5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9578340" y="872490"/>
            <a:ext cx="1939925" cy="151003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1390" b="1" dirty="0">
                <a:solidFill>
                  <a:srgbClr val="FFDAA5"/>
                </a:solidFill>
              </a:rPr>
              <a:t>【台历】</a:t>
            </a:r>
            <a:endParaRPr lang="zh-CN" altLang="en-US" sz="1390" b="1" dirty="0">
              <a:solidFill>
                <a:srgbClr val="FFDAA5"/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190" dirty="0">
                <a:solidFill>
                  <a:srgbClr val="FFDAA5"/>
                </a:solidFill>
              </a:rPr>
              <a:t>材质：</a:t>
            </a:r>
            <a:r>
              <a:rPr lang="zh-CN" sz="1190" dirty="0">
                <a:solidFill>
                  <a:srgbClr val="FFDAA5"/>
                </a:solidFill>
              </a:rPr>
              <a:t>艺术纸</a:t>
            </a:r>
            <a:endParaRPr lang="zh-CN" altLang="en-US" sz="1190" dirty="0">
              <a:solidFill>
                <a:srgbClr val="FFDAA5"/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190" dirty="0">
                <a:solidFill>
                  <a:srgbClr val="FFDAA5"/>
                </a:solidFill>
              </a:rPr>
              <a:t>尺寸：</a:t>
            </a:r>
            <a:r>
              <a:rPr lang="zh-CN" altLang="en-US" sz="1190" dirty="0">
                <a:solidFill>
                  <a:srgbClr val="FFDAA5"/>
                </a:solidFill>
                <a:sym typeface="+mn-ea"/>
              </a:rPr>
              <a:t>125x208x15</a:t>
            </a:r>
            <a:r>
              <a:rPr lang="en-US" altLang="zh-CN" sz="1190" dirty="0">
                <a:solidFill>
                  <a:srgbClr val="FFDAA5"/>
                </a:solidFill>
              </a:rPr>
              <a:t>mm</a:t>
            </a:r>
            <a:endParaRPr lang="en-US" altLang="zh-CN" sz="1190" dirty="0">
              <a:solidFill>
                <a:srgbClr val="FFDAA5"/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190" dirty="0">
                <a:solidFill>
                  <a:srgbClr val="FFDAA5"/>
                </a:solidFill>
              </a:rPr>
              <a:t>页数：</a:t>
            </a:r>
            <a:r>
              <a:rPr lang="en-US" altLang="zh-CN" sz="1190" dirty="0">
                <a:solidFill>
                  <a:srgbClr val="FFDAA5"/>
                </a:solidFill>
              </a:rPr>
              <a:t>13</a:t>
            </a:r>
            <a:r>
              <a:rPr lang="zh-CN" altLang="en-US" sz="1190" dirty="0">
                <a:solidFill>
                  <a:srgbClr val="FFDAA5"/>
                </a:solidFill>
              </a:rPr>
              <a:t>张</a:t>
            </a:r>
            <a:endParaRPr lang="zh-CN" altLang="en-US" sz="1190" dirty="0">
              <a:solidFill>
                <a:srgbClr val="FFDAA5"/>
              </a:solidFill>
            </a:endParaRPr>
          </a:p>
        </p:txBody>
      </p:sp>
      <p:cxnSp>
        <p:nvCxnSpPr>
          <p:cNvPr id="12" name="直接连接符 11"/>
          <p:cNvCxnSpPr/>
          <p:nvPr>
            <p:custDataLst>
              <p:tags r:id="rId5"/>
            </p:custDataLst>
          </p:nvPr>
        </p:nvCxnSpPr>
        <p:spPr>
          <a:xfrm>
            <a:off x="708025" y="2106295"/>
            <a:ext cx="599440" cy="0"/>
          </a:xfrm>
          <a:prstGeom prst="line">
            <a:avLst/>
          </a:prstGeom>
          <a:ln>
            <a:solidFill>
              <a:srgbClr val="FFD59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7284720" y="5993765"/>
            <a:ext cx="4483735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190">
                <a:solidFill>
                  <a:srgbClr val="7D181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月历背面附有</a:t>
            </a:r>
            <a:r>
              <a:rPr lang="en-US" altLang="zh-CN" sz="1190">
                <a:solidFill>
                  <a:srgbClr val="7D181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190">
                <a:solidFill>
                  <a:srgbClr val="7D181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出差中</a:t>
            </a:r>
            <a:r>
              <a:rPr lang="en-US" altLang="zh-CN" sz="1190">
                <a:solidFill>
                  <a:srgbClr val="7D181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190">
                <a:solidFill>
                  <a:srgbClr val="7D181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190">
                <a:solidFill>
                  <a:srgbClr val="7D181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190">
                <a:solidFill>
                  <a:srgbClr val="7D181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午餐中</a:t>
            </a:r>
            <a:r>
              <a:rPr lang="en-US" altLang="zh-CN" sz="1190">
                <a:solidFill>
                  <a:srgbClr val="7D181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190">
                <a:solidFill>
                  <a:srgbClr val="7D181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190">
                <a:solidFill>
                  <a:srgbClr val="7D181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190">
                <a:solidFill>
                  <a:srgbClr val="7D181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会议中</a:t>
            </a:r>
            <a:r>
              <a:rPr lang="en-US" altLang="zh-CN" sz="1190">
                <a:solidFill>
                  <a:srgbClr val="7D181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190">
                <a:solidFill>
                  <a:srgbClr val="7D181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提示页，</a:t>
            </a:r>
            <a:endParaRPr lang="zh-CN" altLang="en-US" sz="1190">
              <a:solidFill>
                <a:srgbClr val="7D181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190">
                <a:solidFill>
                  <a:srgbClr val="7D181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轻松应对商务状况，工作效率</a:t>
            </a:r>
            <a:r>
              <a:rPr lang="en-US" altLang="zh-CN" sz="1190">
                <a:solidFill>
                  <a:srgbClr val="7D181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UP</a:t>
            </a:r>
            <a:r>
              <a:rPr lang="zh-CN" altLang="en-US" sz="1190">
                <a:solidFill>
                  <a:srgbClr val="7D181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1190">
              <a:solidFill>
                <a:srgbClr val="7D181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190">
              <a:solidFill>
                <a:srgbClr val="7D181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蛇年ppt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39625" cy="683831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286707" y="1336095"/>
            <a:ext cx="2387063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400" b="1">
                <a:solidFill>
                  <a:srgbClr val="7D181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福满四季</a:t>
            </a:r>
            <a:endParaRPr lang="zh-CN" sz="2400" b="1">
              <a:solidFill>
                <a:srgbClr val="7D181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400" b="1">
                <a:solidFill>
                  <a:srgbClr val="7D181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桌面月历</a:t>
            </a:r>
            <a:r>
              <a:rPr lang="zh-CN" sz="3200" b="1">
                <a:solidFill>
                  <a:srgbClr val="7D181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sz="3200" b="1">
              <a:solidFill>
                <a:srgbClr val="7D181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87020" y="2759075"/>
            <a:ext cx="2183765" cy="28270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190">
                <a:solidFill>
                  <a:srgbClr val="7D181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镂空葫芦状月历划分四个季度，契合主题“巳季有福”。</a:t>
            </a:r>
            <a:endParaRPr lang="zh-CN" altLang="en-US" sz="1190">
              <a:solidFill>
                <a:srgbClr val="7D181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190">
                <a:solidFill>
                  <a:srgbClr val="7D181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用四种中国传统色区别出四季，给人安静淡泊、空灵清秀之感。</a:t>
            </a:r>
            <a:endParaRPr lang="zh-CN" altLang="en-US" sz="1190">
              <a:solidFill>
                <a:srgbClr val="7D181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4"/>
            </p:custDataLst>
          </p:nvPr>
        </p:nvCxnSpPr>
        <p:spPr>
          <a:xfrm>
            <a:off x="417195" y="2524125"/>
            <a:ext cx="599440" cy="0"/>
          </a:xfrm>
          <a:prstGeom prst="line">
            <a:avLst/>
          </a:prstGeom>
          <a:ln>
            <a:solidFill>
              <a:srgbClr val="7D181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蛇年ppt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39625" cy="683831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8635365" y="4891405"/>
            <a:ext cx="1661795" cy="111125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1400" b="1" dirty="0">
                <a:solidFill>
                  <a:srgbClr val="FFDAA5"/>
                </a:solidFill>
              </a:rPr>
              <a:t>【红包</a:t>
            </a:r>
            <a:r>
              <a:rPr lang="en-US" altLang="zh-CN" sz="1400" b="1" dirty="0">
                <a:solidFill>
                  <a:srgbClr val="FFDAA5"/>
                </a:solidFill>
              </a:rPr>
              <a:t>*8</a:t>
            </a:r>
            <a:r>
              <a:rPr lang="zh-CN" altLang="en-US" sz="1400" b="1" dirty="0">
                <a:solidFill>
                  <a:srgbClr val="FFDAA5"/>
                </a:solidFill>
              </a:rPr>
              <a:t>】</a:t>
            </a:r>
            <a:endParaRPr lang="zh-CN" altLang="en-US" sz="1400" b="1" dirty="0">
              <a:solidFill>
                <a:srgbClr val="FFDAA5"/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rgbClr val="FFDAA5"/>
                </a:solidFill>
              </a:rPr>
              <a:t>材质：</a:t>
            </a:r>
            <a:r>
              <a:rPr lang="zh-CN" sz="1200" dirty="0">
                <a:solidFill>
                  <a:srgbClr val="FFDAA5"/>
                </a:solidFill>
              </a:rPr>
              <a:t>艺术纸</a:t>
            </a:r>
            <a:endParaRPr lang="zh-CN" sz="1200" dirty="0">
              <a:solidFill>
                <a:srgbClr val="FFDAA5"/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rgbClr val="FFDAA5"/>
                </a:solidFill>
              </a:rPr>
              <a:t>尺寸：</a:t>
            </a:r>
            <a:r>
              <a:rPr lang="en-US" altLang="zh-CN" sz="1200" dirty="0">
                <a:solidFill>
                  <a:srgbClr val="FFDAA5"/>
                </a:solidFill>
              </a:rPr>
              <a:t>90x170mm</a:t>
            </a:r>
            <a:endParaRPr lang="en-US" altLang="zh-CN" sz="1200" dirty="0">
              <a:solidFill>
                <a:srgbClr val="FFDAA5"/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rgbClr val="FFDAA5"/>
                </a:solidFill>
              </a:rPr>
              <a:t>数量：</a:t>
            </a:r>
            <a:r>
              <a:rPr lang="en-US" altLang="zh-CN" sz="1200" dirty="0">
                <a:solidFill>
                  <a:srgbClr val="FFDAA5"/>
                </a:solidFill>
              </a:rPr>
              <a:t>8</a:t>
            </a:r>
            <a:r>
              <a:rPr lang="zh-CN" altLang="en-US" sz="1200" dirty="0">
                <a:solidFill>
                  <a:srgbClr val="FFDAA5"/>
                </a:solidFill>
              </a:rPr>
              <a:t>个</a:t>
            </a:r>
            <a:endParaRPr lang="en-US" altLang="zh-CN" sz="1200" dirty="0">
              <a:solidFill>
                <a:srgbClr val="FFDAA5"/>
              </a:solidFill>
            </a:endParaRPr>
          </a:p>
          <a:p>
            <a:pPr algn="l">
              <a:lnSpc>
                <a:spcPct val="120000"/>
              </a:lnSpc>
            </a:pPr>
            <a:endParaRPr lang="en-US" altLang="zh-CN" sz="1200" dirty="0">
              <a:solidFill>
                <a:srgbClr val="FFDAA5"/>
              </a:solidFill>
            </a:endParaRPr>
          </a:p>
        </p:txBody>
      </p:sp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>
            <a:off x="7984490" y="2083435"/>
            <a:ext cx="599440" cy="0"/>
          </a:xfrm>
          <a:prstGeom prst="line">
            <a:avLst/>
          </a:prstGeom>
          <a:ln>
            <a:solidFill>
              <a:srgbClr val="FFE9A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 descr="D:/工作文件/雨虹/蛇年礼盒用图/蛇年红包.png蛇年红包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9" r="19"/>
          <a:stretch>
            <a:fillRect/>
          </a:stretch>
        </p:blipFill>
        <p:spPr>
          <a:xfrm>
            <a:off x="7870825" y="3230245"/>
            <a:ext cx="2855595" cy="148399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7870825" y="953135"/>
            <a:ext cx="3418840" cy="949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785" b="1">
                <a:solidFill>
                  <a:srgbClr val="FFDAA5"/>
                </a:solidFill>
                <a:effectLst/>
                <a:latin typeface="Hiragino Sans GB W6" panose="020B0600000000000000" charset="-122"/>
                <a:ea typeface="Hiragino Sans GB W6" panose="020B0600000000000000" charset="-122"/>
                <a:cs typeface="微软雅黑" panose="020B0503020204020204" charset="-122"/>
                <a:sym typeface="+mn-ea"/>
              </a:rPr>
              <a:t>灵蛇到</a:t>
            </a:r>
            <a:r>
              <a:rPr lang="en-US" sz="2785" b="1">
                <a:solidFill>
                  <a:srgbClr val="FFDAA5"/>
                </a:solidFill>
                <a:effectLst/>
                <a:latin typeface="Hiragino Sans GB W6" panose="020B0600000000000000" charset="-122"/>
                <a:ea typeface="Hiragino Sans GB W6" panose="020B0600000000000000" charset="-122"/>
                <a:cs typeface="微软雅黑" panose="020B0503020204020204" charset="-122"/>
                <a:sym typeface="+mn-ea"/>
              </a:rPr>
              <a:t>·</a:t>
            </a:r>
            <a:r>
              <a:rPr sz="2785" b="1">
                <a:solidFill>
                  <a:srgbClr val="FFDAA5"/>
                </a:solidFill>
                <a:effectLst/>
                <a:latin typeface="Hiragino Sans GB W6" panose="020B0600000000000000" charset="-122"/>
                <a:ea typeface="Hiragino Sans GB W6" panose="020B0600000000000000" charset="-122"/>
                <a:cs typeface="微软雅黑" panose="020B0503020204020204" charset="-122"/>
                <a:sym typeface="+mn-ea"/>
              </a:rPr>
              <a:t>福气绕</a:t>
            </a:r>
            <a:endParaRPr sz="2785" b="1">
              <a:solidFill>
                <a:srgbClr val="FFDAA5"/>
              </a:solidFill>
              <a:effectLst/>
              <a:latin typeface="Hiragino Sans GB W6" panose="020B0600000000000000" charset="-122"/>
              <a:ea typeface="Hiragino Sans GB W6" panose="020B0600000000000000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985" b="1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创意利事红包</a:t>
            </a:r>
            <a:r>
              <a:rPr lang="zh-CN" sz="2785" b="1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sz="2785" b="1">
              <a:solidFill>
                <a:srgbClr val="FFDAA5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7887335" y="2234565"/>
            <a:ext cx="330454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190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四个红包组成艺术数字“2025”</a:t>
            </a:r>
            <a:r>
              <a:rPr lang="zh-CN" sz="1190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endParaRPr sz="1190">
              <a:solidFill>
                <a:srgbClr val="FFDAA5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190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灵蛇衔运来</a:t>
            </a:r>
            <a:r>
              <a:rPr lang="zh-CN" sz="1190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sz="1190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祝您事事顺利，恭喜发财</a:t>
            </a:r>
            <a:r>
              <a:rPr lang="zh-CN" sz="1190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sz="1190">
              <a:solidFill>
                <a:srgbClr val="FFDAA5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314325" y="6387465"/>
            <a:ext cx="117373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巳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事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意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· 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光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芒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巳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蛇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· 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蛇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得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· 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蛇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献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宝</a:t>
            </a:r>
            <a:endParaRPr lang="zh-CN" altLang="en-US" sz="1200" b="1" spc="1400">
              <a:solidFill>
                <a:srgbClr val="C0000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蛇年ppt-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39625" cy="6838315"/>
          </a:xfrm>
          <a:prstGeom prst="rect">
            <a:avLst/>
          </a:prstGeom>
        </p:spPr>
      </p:pic>
      <p:cxnSp>
        <p:nvCxnSpPr>
          <p:cNvPr id="10" name="直接连接符 9"/>
          <p:cNvCxnSpPr/>
          <p:nvPr>
            <p:custDataLst>
              <p:tags r:id="rId2"/>
            </p:custDataLst>
          </p:nvPr>
        </p:nvCxnSpPr>
        <p:spPr>
          <a:xfrm>
            <a:off x="7964805" y="2178685"/>
            <a:ext cx="599440" cy="0"/>
          </a:xfrm>
          <a:prstGeom prst="line">
            <a:avLst/>
          </a:prstGeom>
          <a:ln>
            <a:solidFill>
              <a:srgbClr val="FFE9A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7844790" y="3809365"/>
            <a:ext cx="2791460" cy="10852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1395" b="1" dirty="0">
                <a:solidFill>
                  <a:srgbClr val="FFDAA5"/>
                </a:solidFill>
                <a:sym typeface="+mn-ea"/>
              </a:rPr>
              <a:t>【签字笔】</a:t>
            </a:r>
            <a:endParaRPr lang="zh-CN" altLang="en-US" sz="1395" b="1" dirty="0">
              <a:solidFill>
                <a:srgbClr val="FFDAA5"/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395" dirty="0">
                <a:solidFill>
                  <a:srgbClr val="FFDAA5"/>
                </a:solidFill>
                <a:sym typeface="+mn-ea"/>
              </a:rPr>
              <a:t>材质：</a:t>
            </a:r>
            <a:r>
              <a:rPr lang="zh-CN" sz="1395" dirty="0">
                <a:solidFill>
                  <a:srgbClr val="FFDAA5"/>
                </a:solidFill>
                <a:sym typeface="+mn-ea"/>
              </a:rPr>
              <a:t>合金</a:t>
            </a:r>
            <a:endParaRPr lang="zh-CN" sz="1395" dirty="0">
              <a:solidFill>
                <a:srgbClr val="FFDAA5"/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395" dirty="0">
                <a:solidFill>
                  <a:srgbClr val="FFDAA5"/>
                </a:solidFill>
                <a:sym typeface="+mn-ea"/>
              </a:rPr>
              <a:t>尺寸：</a:t>
            </a:r>
            <a:r>
              <a:rPr lang="en-US" altLang="zh-CN" sz="1395" dirty="0">
                <a:solidFill>
                  <a:srgbClr val="FFDAA5"/>
                </a:solidFill>
                <a:sym typeface="+mn-ea"/>
              </a:rPr>
              <a:t>11x134mm</a:t>
            </a:r>
            <a:endParaRPr lang="en-US" altLang="zh-CN" sz="1395" dirty="0">
              <a:solidFill>
                <a:srgbClr val="FFDAA5"/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395" dirty="0">
                <a:solidFill>
                  <a:srgbClr val="FFDAA5"/>
                </a:solidFill>
                <a:sym typeface="+mn-ea"/>
              </a:rPr>
              <a:t>笔芯：德国施耐德</a:t>
            </a:r>
            <a:endParaRPr lang="zh-CN" altLang="en-US" sz="1395" dirty="0">
              <a:solidFill>
                <a:srgbClr val="FFDAA5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7853045" y="2498725"/>
            <a:ext cx="2843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FFDAA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合金笔身饱满新年红，色泽丰润，</a:t>
            </a:r>
            <a:endParaRPr sz="1200">
              <a:solidFill>
                <a:srgbClr val="FFDAA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FFDAA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采用德国进口施耐德笔芯，书写流畅。</a:t>
            </a:r>
            <a:endParaRPr sz="1200">
              <a:solidFill>
                <a:srgbClr val="FFDAA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7853045" y="1118870"/>
            <a:ext cx="3798570" cy="949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785" b="1">
                <a:solidFill>
                  <a:srgbClr val="FFDAA5"/>
                </a:solidFill>
                <a:effectLst/>
                <a:latin typeface="Hiragino Sans GB W6" panose="020B0600000000000000" charset="-122"/>
                <a:ea typeface="Hiragino Sans GB W6" panose="020B0600000000000000" charset="-122"/>
                <a:cs typeface="微软雅黑" panose="020B0503020204020204" charset="-122"/>
                <a:sym typeface="+mn-ea"/>
              </a:rPr>
              <a:t>LUCKY SNAKE</a:t>
            </a:r>
            <a:endParaRPr lang="en-US" altLang="zh-CN" sz="2785" b="1">
              <a:solidFill>
                <a:srgbClr val="FFDAA5"/>
              </a:solidFill>
              <a:effectLst/>
              <a:latin typeface="Hiragino Sans GB W6" panose="020B0600000000000000" charset="-122"/>
              <a:ea typeface="Hiragino Sans GB W6" panose="020B0600000000000000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985" b="1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签字笔</a:t>
            </a:r>
            <a:r>
              <a:rPr lang="zh-CN" sz="2785" b="1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sz="2785" b="1">
              <a:solidFill>
                <a:srgbClr val="FFDAA5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蛇年ppt-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39625" cy="6838315"/>
          </a:xfrm>
          <a:prstGeom prst="rect">
            <a:avLst/>
          </a:prstGeom>
        </p:spPr>
      </p:pic>
      <p:cxnSp>
        <p:nvCxnSpPr>
          <p:cNvPr id="10" name="直接连接符 9"/>
          <p:cNvCxnSpPr/>
          <p:nvPr>
            <p:custDataLst>
              <p:tags r:id="rId2"/>
            </p:custDataLst>
          </p:nvPr>
        </p:nvCxnSpPr>
        <p:spPr>
          <a:xfrm>
            <a:off x="3792220" y="2013585"/>
            <a:ext cx="599440" cy="0"/>
          </a:xfrm>
          <a:prstGeom prst="line">
            <a:avLst/>
          </a:prstGeom>
          <a:ln>
            <a:solidFill>
              <a:srgbClr val="FFE9A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671320" y="4271010"/>
            <a:ext cx="2233930" cy="10852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1395" b="1" dirty="0">
                <a:solidFill>
                  <a:srgbClr val="FFDAA5"/>
                </a:solidFill>
                <a:sym typeface="+mn-ea"/>
              </a:rPr>
              <a:t>【书签】</a:t>
            </a:r>
            <a:endParaRPr lang="zh-CN" altLang="en-US" sz="1395" b="1" dirty="0">
              <a:solidFill>
                <a:srgbClr val="FFDAA5"/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395" dirty="0">
                <a:solidFill>
                  <a:srgbClr val="FFDAA5"/>
                </a:solidFill>
                <a:sym typeface="+mn-ea"/>
              </a:rPr>
              <a:t>材质：</a:t>
            </a:r>
            <a:r>
              <a:rPr lang="zh-CN" sz="1395" dirty="0">
                <a:solidFill>
                  <a:srgbClr val="FFDAA5"/>
                </a:solidFill>
                <a:sym typeface="+mn-ea"/>
              </a:rPr>
              <a:t>合金</a:t>
            </a:r>
            <a:endParaRPr lang="zh-CN" sz="1395" dirty="0">
              <a:solidFill>
                <a:srgbClr val="FFDAA5"/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395" dirty="0">
                <a:solidFill>
                  <a:srgbClr val="FFDAA5"/>
                </a:solidFill>
                <a:sym typeface="+mn-ea"/>
              </a:rPr>
              <a:t>尺寸：</a:t>
            </a:r>
            <a:r>
              <a:rPr lang="en-US" altLang="zh-CN" sz="1395" dirty="0">
                <a:solidFill>
                  <a:srgbClr val="FFDAA5"/>
                </a:solidFill>
                <a:sym typeface="+mn-ea"/>
              </a:rPr>
              <a:t>38x50mm</a:t>
            </a:r>
            <a:endParaRPr lang="en-US" altLang="zh-CN" sz="1395" dirty="0">
              <a:solidFill>
                <a:srgbClr val="FFDAA5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3696970" y="2185670"/>
            <a:ext cx="4784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>
                <a:solidFill>
                  <a:srgbClr val="FFDAA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葫芦外形与</a:t>
            </a:r>
            <a:r>
              <a:rPr sz="1200">
                <a:solidFill>
                  <a:srgbClr val="FFDAA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传统</a:t>
            </a:r>
            <a:r>
              <a:rPr lang="zh-CN" sz="1200">
                <a:solidFill>
                  <a:srgbClr val="FFDAA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元素循环排布</a:t>
            </a:r>
            <a:r>
              <a:rPr sz="1200">
                <a:solidFill>
                  <a:srgbClr val="FFDAA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lang="zh-CN" sz="1200">
                <a:solidFill>
                  <a:srgbClr val="FFDAA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创意</a:t>
            </a:r>
            <a:r>
              <a:rPr sz="1200">
                <a:solidFill>
                  <a:srgbClr val="FFDAA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融合</a:t>
            </a:r>
            <a:r>
              <a:rPr lang="zh-CN" sz="1200">
                <a:solidFill>
                  <a:srgbClr val="FFDAA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sz="1200">
                <a:solidFill>
                  <a:srgbClr val="FFDAA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充满了浓厚的东方韵味。</a:t>
            </a:r>
            <a:endParaRPr sz="1200">
              <a:solidFill>
                <a:srgbClr val="FFDAA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696970" y="953770"/>
            <a:ext cx="3798570" cy="949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785" b="1">
                <a:solidFill>
                  <a:srgbClr val="FFDAA5"/>
                </a:solidFill>
                <a:effectLst/>
                <a:latin typeface="Hiragino Sans GB W6" panose="020B0600000000000000" charset="-122"/>
                <a:ea typeface="Hiragino Sans GB W6" panose="020B0600000000000000" charset="-122"/>
                <a:cs typeface="微软雅黑" panose="020B0503020204020204" charset="-122"/>
                <a:sym typeface="+mn-ea"/>
              </a:rPr>
              <a:t>FULU·</a:t>
            </a:r>
            <a:r>
              <a:rPr lang="zh-CN" altLang="en-US" sz="2785" b="1">
                <a:solidFill>
                  <a:srgbClr val="FFDAA5"/>
                </a:solidFill>
                <a:effectLst/>
                <a:latin typeface="Hiragino Sans GB W6" panose="020B0600000000000000" charset="-122"/>
                <a:ea typeface="Hiragino Sans GB W6" panose="020B0600000000000000" charset="-122"/>
                <a:cs typeface="微软雅黑" panose="020B0503020204020204" charset="-122"/>
                <a:sym typeface="+mn-ea"/>
              </a:rPr>
              <a:t>葫芦</a:t>
            </a:r>
            <a:endParaRPr lang="en-US" altLang="zh-CN" sz="2785" b="1">
              <a:solidFill>
                <a:srgbClr val="FFDAA5"/>
              </a:solidFill>
              <a:effectLst/>
              <a:latin typeface="Hiragino Sans GB W6" panose="020B0600000000000000" charset="-122"/>
              <a:ea typeface="Hiragino Sans GB W6" panose="020B0600000000000000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985" b="1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书签</a:t>
            </a:r>
            <a:r>
              <a:rPr lang="zh-CN" sz="2785" b="1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sz="2785" b="1">
              <a:solidFill>
                <a:srgbClr val="FFDAA5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6" name="图片 35" descr="蛇年ppt-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39625" cy="6838315"/>
          </a:xfrm>
          <a:prstGeom prst="rect">
            <a:avLst/>
          </a:prstGeom>
        </p:spPr>
      </p:pic>
      <p:cxnSp>
        <p:nvCxnSpPr>
          <p:cNvPr id="10" name="直接连接符 9"/>
          <p:cNvCxnSpPr/>
          <p:nvPr>
            <p:custDataLst>
              <p:tags r:id="rId2"/>
            </p:custDataLst>
          </p:nvPr>
        </p:nvCxnSpPr>
        <p:spPr>
          <a:xfrm flipH="1">
            <a:off x="1771650" y="3894455"/>
            <a:ext cx="4445" cy="1984375"/>
          </a:xfrm>
          <a:prstGeom prst="line">
            <a:avLst/>
          </a:prstGeom>
          <a:ln w="15875">
            <a:solidFill>
              <a:srgbClr val="F7E5C2"/>
            </a:soli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539875" y="5932805"/>
            <a:ext cx="753745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底盒</a:t>
            </a:r>
            <a:endParaRPr lang="zh-CN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4" name="直接连接符 3"/>
          <p:cNvCxnSpPr/>
          <p:nvPr>
            <p:custDataLst>
              <p:tags r:id="rId4"/>
            </p:custDataLst>
          </p:nvPr>
        </p:nvCxnSpPr>
        <p:spPr>
          <a:xfrm>
            <a:off x="2992120" y="4112260"/>
            <a:ext cx="4445" cy="1766570"/>
          </a:xfrm>
          <a:prstGeom prst="line">
            <a:avLst/>
          </a:prstGeom>
          <a:ln w="15875">
            <a:solidFill>
              <a:srgbClr val="F7E5C2"/>
            </a:soli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2621280" y="5932805"/>
            <a:ext cx="753745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altLang="en-US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台历外盒</a:t>
            </a:r>
            <a:endParaRPr lang="zh-CN" altLang="en-US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6" name="直接连接符 5"/>
          <p:cNvCxnSpPr/>
          <p:nvPr>
            <p:custDataLst>
              <p:tags r:id="rId6"/>
            </p:custDataLst>
          </p:nvPr>
        </p:nvCxnSpPr>
        <p:spPr>
          <a:xfrm flipH="1">
            <a:off x="4569460" y="4547870"/>
            <a:ext cx="3175" cy="1330960"/>
          </a:xfrm>
          <a:prstGeom prst="line">
            <a:avLst/>
          </a:prstGeom>
          <a:ln w="15875">
            <a:solidFill>
              <a:srgbClr val="F7E5C2"/>
            </a:soli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4029075" y="5932805"/>
            <a:ext cx="1084580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altLang="en-US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立体镂空台历</a:t>
            </a:r>
            <a:endParaRPr lang="zh-CN" altLang="en-US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8" name="直接连接符 7"/>
          <p:cNvCxnSpPr/>
          <p:nvPr>
            <p:custDataLst>
              <p:tags r:id="rId8"/>
            </p:custDataLst>
          </p:nvPr>
        </p:nvCxnSpPr>
        <p:spPr>
          <a:xfrm flipH="1">
            <a:off x="6290945" y="4547870"/>
            <a:ext cx="3175" cy="1330960"/>
          </a:xfrm>
          <a:prstGeom prst="line">
            <a:avLst/>
          </a:prstGeom>
          <a:ln w="15875">
            <a:solidFill>
              <a:srgbClr val="F7E5C2"/>
            </a:soli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5994400" y="5932805"/>
            <a:ext cx="814705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altLang="en-US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笔记本</a:t>
            </a:r>
            <a:endParaRPr lang="zh-CN" altLang="en-US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2" name="直接连接符 11"/>
          <p:cNvCxnSpPr/>
          <p:nvPr>
            <p:custDataLst>
              <p:tags r:id="rId10"/>
            </p:custDataLst>
          </p:nvPr>
        </p:nvCxnSpPr>
        <p:spPr>
          <a:xfrm flipH="1">
            <a:off x="8064500" y="4547870"/>
            <a:ext cx="3175" cy="1330960"/>
          </a:xfrm>
          <a:prstGeom prst="line">
            <a:avLst/>
          </a:prstGeom>
          <a:ln w="15875">
            <a:solidFill>
              <a:srgbClr val="F7E5C2"/>
            </a:soli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7820025" y="5932805"/>
            <a:ext cx="814705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altLang="en-US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盖纸</a:t>
            </a:r>
            <a:endParaRPr lang="zh-CN" altLang="en-US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4" name="直接连接符 13"/>
          <p:cNvCxnSpPr/>
          <p:nvPr>
            <p:custDataLst>
              <p:tags r:id="rId12"/>
            </p:custDataLst>
          </p:nvPr>
        </p:nvCxnSpPr>
        <p:spPr>
          <a:xfrm flipH="1">
            <a:off x="9585325" y="4547870"/>
            <a:ext cx="3175" cy="1330960"/>
          </a:xfrm>
          <a:prstGeom prst="line">
            <a:avLst/>
          </a:prstGeom>
          <a:ln w="15875">
            <a:solidFill>
              <a:srgbClr val="F7E5C2"/>
            </a:soli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9340850" y="5932805"/>
            <a:ext cx="814705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altLang="en-US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盒盖</a:t>
            </a:r>
            <a:endParaRPr lang="zh-CN" altLang="en-US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7" name="直接连接符 16"/>
          <p:cNvCxnSpPr/>
          <p:nvPr>
            <p:custDataLst>
              <p:tags r:id="rId14"/>
            </p:custDataLst>
          </p:nvPr>
        </p:nvCxnSpPr>
        <p:spPr>
          <a:xfrm flipV="1">
            <a:off x="3700780" y="1040130"/>
            <a:ext cx="635" cy="701675"/>
          </a:xfrm>
          <a:prstGeom prst="line">
            <a:avLst/>
          </a:prstGeom>
          <a:ln w="15875">
            <a:solidFill>
              <a:srgbClr val="F7E5C2"/>
            </a:soli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>
            <p:custDataLst>
              <p:tags r:id="rId15"/>
            </p:custDataLst>
          </p:nvPr>
        </p:nvSpPr>
        <p:spPr>
          <a:xfrm>
            <a:off x="3480435" y="720725"/>
            <a:ext cx="753745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笔衬</a:t>
            </a:r>
            <a:endParaRPr lang="zh-CN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9" name="直接连接符 18"/>
          <p:cNvCxnSpPr/>
          <p:nvPr>
            <p:custDataLst>
              <p:tags r:id="rId16"/>
            </p:custDataLst>
          </p:nvPr>
        </p:nvCxnSpPr>
        <p:spPr>
          <a:xfrm flipV="1">
            <a:off x="4432935" y="1040130"/>
            <a:ext cx="8255" cy="875665"/>
          </a:xfrm>
          <a:prstGeom prst="line">
            <a:avLst/>
          </a:prstGeom>
          <a:ln w="15875">
            <a:solidFill>
              <a:srgbClr val="F7E5C2"/>
            </a:soli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>
            <p:custDataLst>
              <p:tags r:id="rId17"/>
            </p:custDataLst>
          </p:nvPr>
        </p:nvSpPr>
        <p:spPr>
          <a:xfrm>
            <a:off x="4169410" y="720725"/>
            <a:ext cx="753745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签字笔</a:t>
            </a:r>
            <a:endParaRPr lang="zh-CN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21" name="直接连接符 20"/>
          <p:cNvCxnSpPr/>
          <p:nvPr>
            <p:custDataLst>
              <p:tags r:id="rId18"/>
            </p:custDataLst>
          </p:nvPr>
        </p:nvCxnSpPr>
        <p:spPr>
          <a:xfrm flipV="1">
            <a:off x="5090795" y="1040130"/>
            <a:ext cx="2540" cy="605790"/>
          </a:xfrm>
          <a:prstGeom prst="line">
            <a:avLst/>
          </a:prstGeom>
          <a:ln w="15875">
            <a:solidFill>
              <a:srgbClr val="F7E5C2"/>
            </a:soli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>
            <p:custDataLst>
              <p:tags r:id="rId19"/>
            </p:custDataLst>
          </p:nvPr>
        </p:nvSpPr>
        <p:spPr>
          <a:xfrm>
            <a:off x="4895850" y="720725"/>
            <a:ext cx="753745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内衬</a:t>
            </a:r>
            <a:endParaRPr lang="zh-CN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23" name="直接连接符 22"/>
          <p:cNvCxnSpPr/>
          <p:nvPr>
            <p:custDataLst>
              <p:tags r:id="rId20"/>
            </p:custDataLst>
          </p:nvPr>
        </p:nvCxnSpPr>
        <p:spPr>
          <a:xfrm flipV="1">
            <a:off x="5760085" y="1040130"/>
            <a:ext cx="2540" cy="605790"/>
          </a:xfrm>
          <a:prstGeom prst="line">
            <a:avLst/>
          </a:prstGeom>
          <a:ln w="15875">
            <a:solidFill>
              <a:srgbClr val="F7E5C2"/>
            </a:soli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>
            <p:custDataLst>
              <p:tags r:id="rId21"/>
            </p:custDataLst>
          </p:nvPr>
        </p:nvSpPr>
        <p:spPr>
          <a:xfrm>
            <a:off x="5391150" y="720725"/>
            <a:ext cx="753745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altLang="en-US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福禄书签</a:t>
            </a:r>
            <a:endParaRPr lang="zh-CN" altLang="en-US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26" name="直接连接符 25"/>
          <p:cNvCxnSpPr/>
          <p:nvPr>
            <p:custDataLst>
              <p:tags r:id="rId22"/>
            </p:custDataLst>
          </p:nvPr>
        </p:nvCxnSpPr>
        <p:spPr>
          <a:xfrm flipV="1">
            <a:off x="6062345" y="2212340"/>
            <a:ext cx="8890" cy="243840"/>
          </a:xfrm>
          <a:prstGeom prst="line">
            <a:avLst/>
          </a:prstGeom>
          <a:ln w="15875">
            <a:solidFill>
              <a:srgbClr val="F7E5C2"/>
            </a:soli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>
            <p:custDataLst>
              <p:tags r:id="rId23"/>
            </p:custDataLst>
          </p:nvPr>
        </p:nvSpPr>
        <p:spPr>
          <a:xfrm>
            <a:off x="5825490" y="1915795"/>
            <a:ext cx="884555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altLang="en-US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冰箱贴外盒</a:t>
            </a:r>
            <a:endParaRPr lang="zh-CN" altLang="en-US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28" name="直接连接符 27"/>
          <p:cNvCxnSpPr/>
          <p:nvPr>
            <p:custDataLst>
              <p:tags r:id="rId24"/>
            </p:custDataLst>
          </p:nvPr>
        </p:nvCxnSpPr>
        <p:spPr>
          <a:xfrm flipV="1">
            <a:off x="7020560" y="1040130"/>
            <a:ext cx="13970" cy="727710"/>
          </a:xfrm>
          <a:prstGeom prst="line">
            <a:avLst/>
          </a:prstGeom>
          <a:ln w="15875">
            <a:solidFill>
              <a:srgbClr val="F7E5C2"/>
            </a:soli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>
            <p:custDataLst>
              <p:tags r:id="rId25"/>
            </p:custDataLst>
          </p:nvPr>
        </p:nvSpPr>
        <p:spPr>
          <a:xfrm>
            <a:off x="6722110" y="720725"/>
            <a:ext cx="884555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altLang="en-US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红包</a:t>
            </a:r>
            <a:r>
              <a:rPr lang="en-US" altLang="zh-CN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*8</a:t>
            </a:r>
            <a:endParaRPr lang="en-US" altLang="zh-CN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30" name="直接连接符 29"/>
          <p:cNvCxnSpPr/>
          <p:nvPr>
            <p:custDataLst>
              <p:tags r:id="rId26"/>
            </p:custDataLst>
          </p:nvPr>
        </p:nvCxnSpPr>
        <p:spPr>
          <a:xfrm flipH="1">
            <a:off x="6718300" y="2682875"/>
            <a:ext cx="3175" cy="647700"/>
          </a:xfrm>
          <a:prstGeom prst="line">
            <a:avLst/>
          </a:prstGeom>
          <a:ln w="15875">
            <a:solidFill>
              <a:srgbClr val="F7E5C2"/>
            </a:soli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>
            <p:custDataLst>
              <p:tags r:id="rId27"/>
            </p:custDataLst>
          </p:nvPr>
        </p:nvSpPr>
        <p:spPr>
          <a:xfrm>
            <a:off x="6492240" y="3330575"/>
            <a:ext cx="884555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altLang="en-US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旋转冰箱贴</a:t>
            </a:r>
            <a:endParaRPr lang="zh-CN" altLang="en-US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32" name="直接连接符 31"/>
          <p:cNvCxnSpPr/>
          <p:nvPr>
            <p:custDataLst>
              <p:tags r:id="rId28"/>
            </p:custDataLst>
          </p:nvPr>
        </p:nvCxnSpPr>
        <p:spPr>
          <a:xfrm flipV="1">
            <a:off x="7917815" y="1040130"/>
            <a:ext cx="1270" cy="814705"/>
          </a:xfrm>
          <a:prstGeom prst="line">
            <a:avLst/>
          </a:prstGeom>
          <a:ln w="15875">
            <a:solidFill>
              <a:srgbClr val="F7E5C2"/>
            </a:soli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>
            <p:custDataLst>
              <p:tags r:id="rId29"/>
            </p:custDataLst>
          </p:nvPr>
        </p:nvSpPr>
        <p:spPr>
          <a:xfrm>
            <a:off x="7606665" y="720725"/>
            <a:ext cx="884555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altLang="en-US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红包外盒</a:t>
            </a:r>
            <a:endParaRPr lang="zh-CN" altLang="en-US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9255" y="234950"/>
            <a:ext cx="376110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巳季有福</a:t>
            </a:r>
            <a:r>
              <a:rPr lang="en-US" altLang="zh-CN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S</a:t>
            </a:r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款</a:t>
            </a:r>
            <a:r>
              <a:rPr lang="en-US" altLang="zh-CN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——</a:t>
            </a:r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产品清单</a:t>
            </a:r>
            <a:endParaRPr lang="zh-CN" altLang="en-US" sz="2400" b="1">
              <a:solidFill>
                <a:srgbClr val="F2D79F"/>
              </a:solidFill>
              <a:latin typeface="Hiragino Sans GB W6" panose="020B0600000000000000" charset="-122"/>
              <a:ea typeface="Hiragino Sans GB W6" panose="020B0600000000000000" charset="-122"/>
              <a:cs typeface="Hiragino Sans GB W6" panose="020B06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-9525" y="0"/>
            <a:ext cx="12249785" cy="6838950"/>
          </a:xfrm>
          <a:prstGeom prst="rect">
            <a:avLst/>
          </a:prstGeom>
          <a:solidFill>
            <a:srgbClr val="E6724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240260" cy="930275"/>
          </a:xfrm>
          <a:prstGeom prst="rect">
            <a:avLst/>
          </a:prstGeom>
          <a:solidFill>
            <a:srgbClr val="BC000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89255" y="234950"/>
            <a:ext cx="376110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巳季有福</a:t>
            </a:r>
            <a:r>
              <a:rPr lang="en-US" altLang="zh-CN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S</a:t>
            </a:r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款</a:t>
            </a:r>
            <a:r>
              <a:rPr lang="en-US" altLang="zh-CN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——</a:t>
            </a:r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产品清单</a:t>
            </a:r>
            <a:endParaRPr lang="zh-CN" altLang="en-US" sz="2400" b="1">
              <a:solidFill>
                <a:srgbClr val="F2D79F"/>
              </a:solidFill>
              <a:latin typeface="Hiragino Sans GB W6" panose="020B0600000000000000" charset="-122"/>
              <a:ea typeface="Hiragino Sans GB W6" panose="020B0600000000000000" charset="-122"/>
              <a:cs typeface="Hiragino Sans GB W6" panose="020B0600000000000000" charset="-122"/>
              <a:sym typeface="+mn-ea"/>
            </a:endParaRPr>
          </a:p>
        </p:txBody>
      </p:sp>
      <p:pic>
        <p:nvPicPr>
          <p:cNvPr id="13" name="图片 12" descr="扣住的盒子"/>
          <p:cNvPicPr>
            <a:picLocks noChangeAspect="1"/>
          </p:cNvPicPr>
          <p:nvPr/>
        </p:nvPicPr>
        <p:blipFill>
          <a:blip r:embed="rId1"/>
          <a:srcRect l="36001" t="29805" r="38835" b="34141"/>
          <a:stretch>
            <a:fillRect/>
          </a:stretch>
        </p:blipFill>
        <p:spPr>
          <a:xfrm>
            <a:off x="7882255" y="1263015"/>
            <a:ext cx="2491740" cy="246570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10372725" y="2042160"/>
            <a:ext cx="1680210" cy="94742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200" b="1" dirty="0">
                <a:solidFill>
                  <a:srgbClr val="F7E5C2"/>
                </a:solidFill>
              </a:rPr>
              <a:t>【礼盒</a:t>
            </a:r>
            <a:r>
              <a:rPr lang="en-US" altLang="zh-CN" sz="1200" b="1" dirty="0">
                <a:solidFill>
                  <a:srgbClr val="F7E5C2"/>
                </a:solidFill>
              </a:rPr>
              <a:t>*1</a:t>
            </a:r>
            <a:r>
              <a:rPr lang="zh-CN" altLang="en-US" sz="1200" b="1" dirty="0">
                <a:solidFill>
                  <a:srgbClr val="F7E5C2"/>
                </a:solidFill>
              </a:rPr>
              <a:t>】</a:t>
            </a:r>
            <a:endParaRPr lang="zh-CN" altLang="en-US" sz="1200" b="1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材质：</a:t>
            </a:r>
            <a:r>
              <a:rPr lang="zh-CN" sz="1100" dirty="0">
                <a:solidFill>
                  <a:srgbClr val="F7E5C2"/>
                </a:solidFill>
                <a:sym typeface="+mn-ea"/>
              </a:rPr>
              <a:t>艺术纸</a:t>
            </a:r>
            <a:endParaRPr lang="zh-CN" altLang="en-US" sz="1100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尺寸：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240x222x60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mm</a:t>
            </a:r>
            <a:endParaRPr lang="en-US" altLang="zh-CN" sz="1400" dirty="0">
              <a:solidFill>
                <a:srgbClr val="F7E5C2"/>
              </a:solidFill>
            </a:endParaRPr>
          </a:p>
        </p:txBody>
      </p:sp>
      <p:pic>
        <p:nvPicPr>
          <p:cNvPr id="14" name="图片 13" descr="笔记本"/>
          <p:cNvPicPr>
            <a:picLocks noChangeAspect="1"/>
          </p:cNvPicPr>
          <p:nvPr/>
        </p:nvPicPr>
        <p:blipFill>
          <a:blip r:embed="rId3"/>
          <a:srcRect l="43568" t="36045" r="42087" b="31848"/>
          <a:stretch>
            <a:fillRect/>
          </a:stretch>
        </p:blipFill>
        <p:spPr>
          <a:xfrm>
            <a:off x="800735" y="1198880"/>
            <a:ext cx="1420495" cy="219583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800735" y="3341370"/>
            <a:ext cx="2202180" cy="126873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200" b="1" dirty="0">
                <a:solidFill>
                  <a:srgbClr val="F7E5C2"/>
                </a:solidFill>
              </a:rPr>
              <a:t>【搭扣笔记本</a:t>
            </a:r>
            <a:r>
              <a:rPr lang="en-US" altLang="zh-CN" sz="1200" b="1" dirty="0">
                <a:solidFill>
                  <a:srgbClr val="F7E5C2"/>
                </a:solidFill>
              </a:rPr>
              <a:t>*1</a:t>
            </a:r>
            <a:r>
              <a:rPr lang="zh-CN" altLang="en-US" sz="1200" b="1" dirty="0">
                <a:solidFill>
                  <a:srgbClr val="F7E5C2"/>
                </a:solidFill>
              </a:rPr>
              <a:t>】</a:t>
            </a:r>
            <a:endParaRPr lang="zh-CN" altLang="en-US" sz="1200" b="1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材质：意大利触感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PU</a:t>
            </a:r>
            <a:endParaRPr lang="zh-CN" altLang="en-US" sz="1100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尺寸：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130x210mm</a:t>
            </a:r>
            <a:endParaRPr lang="en-US" altLang="zh-CN" sz="1100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内页材质：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10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0g</a:t>
            </a: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米白护眼纸</a:t>
            </a:r>
            <a:endParaRPr lang="en-US" altLang="zh-CN" sz="1100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页数：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80</a:t>
            </a: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张</a:t>
            </a:r>
            <a:endParaRPr lang="en-US" altLang="zh-CN" sz="1100" dirty="0">
              <a:solidFill>
                <a:srgbClr val="F7E5C2"/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889625" y="3341370"/>
            <a:ext cx="2202180" cy="88582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200" b="1" dirty="0">
                <a:solidFill>
                  <a:srgbClr val="F7E5C2"/>
                </a:solidFill>
              </a:rPr>
              <a:t>【旋转冰箱贴</a:t>
            </a:r>
            <a:r>
              <a:rPr lang="en-US" altLang="zh-CN" sz="1200" b="1" dirty="0">
                <a:solidFill>
                  <a:srgbClr val="F7E5C2"/>
                </a:solidFill>
              </a:rPr>
              <a:t>*1</a:t>
            </a:r>
            <a:r>
              <a:rPr lang="zh-CN" altLang="en-US" sz="1200" b="1" dirty="0">
                <a:solidFill>
                  <a:srgbClr val="F7E5C2"/>
                </a:solidFill>
              </a:rPr>
              <a:t>】</a:t>
            </a:r>
            <a:endParaRPr lang="zh-CN" altLang="en-US" sz="1200" b="1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材质：</a:t>
            </a:r>
            <a:r>
              <a:rPr lang="zh-CN" sz="1100" dirty="0">
                <a:solidFill>
                  <a:srgbClr val="F7E5C2"/>
                </a:solidFill>
                <a:sym typeface="+mn-ea"/>
              </a:rPr>
              <a:t>合金</a:t>
            </a:r>
            <a:endParaRPr lang="zh-CN" sz="1100" dirty="0">
              <a:solidFill>
                <a:srgbClr val="F7E5C2"/>
              </a:solidFill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尺寸：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65x65x7mm</a:t>
            </a:r>
            <a:endParaRPr lang="en-US" altLang="zh-CN" sz="1100" dirty="0">
              <a:solidFill>
                <a:srgbClr val="F7E5C2"/>
              </a:solidFill>
            </a:endParaRPr>
          </a:p>
        </p:txBody>
      </p:sp>
      <p:pic>
        <p:nvPicPr>
          <p:cNvPr id="20" name="图片 19" descr="日历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38714" t="39610" r="36636" b="37289"/>
          <a:stretch>
            <a:fillRect/>
          </a:stretch>
        </p:blipFill>
        <p:spPr>
          <a:xfrm>
            <a:off x="641985" y="4448810"/>
            <a:ext cx="2440940" cy="1579880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8"/>
            </p:custDataLst>
          </p:nvPr>
        </p:nvSpPr>
        <p:spPr>
          <a:xfrm>
            <a:off x="803275" y="5932805"/>
            <a:ext cx="2202180" cy="69532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200" b="1" dirty="0">
                <a:solidFill>
                  <a:srgbClr val="F7E5C2"/>
                </a:solidFill>
              </a:rPr>
              <a:t>【立体镂空台历</a:t>
            </a:r>
            <a:r>
              <a:rPr lang="en-US" altLang="zh-CN" sz="1200" b="1" dirty="0">
                <a:solidFill>
                  <a:srgbClr val="F7E5C2"/>
                </a:solidFill>
              </a:rPr>
              <a:t>*1</a:t>
            </a:r>
            <a:r>
              <a:rPr lang="zh-CN" altLang="en-US" sz="1200" b="1" dirty="0">
                <a:solidFill>
                  <a:srgbClr val="F7E5C2"/>
                </a:solidFill>
              </a:rPr>
              <a:t>】</a:t>
            </a:r>
            <a:endParaRPr lang="zh-CN" altLang="en-US" sz="1200" b="1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材质：</a:t>
            </a:r>
            <a:r>
              <a:rPr lang="zh-CN" sz="1100" dirty="0">
                <a:solidFill>
                  <a:srgbClr val="F7E5C2"/>
                </a:solidFill>
                <a:sym typeface="+mn-ea"/>
              </a:rPr>
              <a:t>艺术纸</a:t>
            </a:r>
            <a:endParaRPr lang="zh-CN" sz="1100" dirty="0">
              <a:solidFill>
                <a:srgbClr val="F7E5C2"/>
              </a:solidFill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尺寸：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125x208x15mm</a:t>
            </a:r>
            <a:endParaRPr lang="en-US" altLang="zh-CN" sz="1100" dirty="0">
              <a:solidFill>
                <a:srgbClr val="F7E5C2"/>
              </a:solidFill>
            </a:endParaRPr>
          </a:p>
        </p:txBody>
      </p:sp>
      <p:pic>
        <p:nvPicPr>
          <p:cNvPr id="22" name="图片 21" descr="笔"/>
          <p:cNvPicPr>
            <a:picLocks noChangeAspect="1"/>
          </p:cNvPicPr>
          <p:nvPr/>
        </p:nvPicPr>
        <p:blipFill>
          <a:blip r:embed="rId9"/>
          <a:srcRect l="56163" t="41012" r="39272" b="35673"/>
          <a:stretch>
            <a:fillRect/>
          </a:stretch>
        </p:blipFill>
        <p:spPr>
          <a:xfrm>
            <a:off x="3776980" y="1520190"/>
            <a:ext cx="556895" cy="1964055"/>
          </a:xfrm>
          <a:prstGeom prst="rect">
            <a:avLst/>
          </a:prstGeom>
        </p:spPr>
      </p:pic>
      <p:sp>
        <p:nvSpPr>
          <p:cNvPr id="30" name="文本框 29"/>
          <p:cNvSpPr txBox="1"/>
          <p:nvPr>
            <p:custDataLst>
              <p:tags r:id="rId10"/>
            </p:custDataLst>
          </p:nvPr>
        </p:nvSpPr>
        <p:spPr>
          <a:xfrm>
            <a:off x="3515995" y="3341370"/>
            <a:ext cx="1611630" cy="8248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200" b="1" dirty="0">
                <a:solidFill>
                  <a:srgbClr val="F7E5C2"/>
                </a:solidFill>
              </a:rPr>
              <a:t>【签字笔</a:t>
            </a:r>
            <a:r>
              <a:rPr lang="en-US" altLang="zh-CN" sz="1200" b="1" dirty="0">
                <a:solidFill>
                  <a:srgbClr val="F7E5C2"/>
                </a:solidFill>
              </a:rPr>
              <a:t>*1</a:t>
            </a:r>
            <a:r>
              <a:rPr lang="zh-CN" altLang="en-US" sz="1200" b="1" dirty="0">
                <a:solidFill>
                  <a:srgbClr val="F7E5C2"/>
                </a:solidFill>
              </a:rPr>
              <a:t>】</a:t>
            </a:r>
            <a:endParaRPr lang="zh-CN" altLang="en-US" sz="1200" b="1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材质：</a:t>
            </a:r>
            <a:r>
              <a:rPr lang="zh-CN" sz="1100" dirty="0">
                <a:solidFill>
                  <a:srgbClr val="F7E5C2"/>
                </a:solidFill>
                <a:sym typeface="+mn-ea"/>
              </a:rPr>
              <a:t>合金</a:t>
            </a:r>
            <a:endParaRPr lang="zh-CN" sz="1100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尺寸：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11x134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mm</a:t>
            </a:r>
            <a:endParaRPr lang="en-US" altLang="zh-CN" sz="1100" dirty="0">
              <a:solidFill>
                <a:srgbClr val="F7E5C2"/>
              </a:solidFill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</a:rPr>
              <a:t>笔芯：德国施耐德</a:t>
            </a:r>
            <a:endParaRPr lang="zh-CN" altLang="en-US" sz="1100" dirty="0">
              <a:solidFill>
                <a:srgbClr val="F7E5C2"/>
              </a:solidFill>
            </a:endParaRPr>
          </a:p>
        </p:txBody>
      </p:sp>
      <p:pic>
        <p:nvPicPr>
          <p:cNvPr id="23" name="图片 22" descr="书签"/>
          <p:cNvPicPr>
            <a:picLocks noChangeAspect="1"/>
          </p:cNvPicPr>
          <p:nvPr/>
        </p:nvPicPr>
        <p:blipFill>
          <a:blip r:embed="rId11"/>
          <a:srcRect l="46120" t="45246" r="46332" b="39285"/>
          <a:stretch>
            <a:fillRect/>
          </a:stretch>
        </p:blipFill>
        <p:spPr>
          <a:xfrm>
            <a:off x="6766560" y="4699635"/>
            <a:ext cx="939165" cy="1329055"/>
          </a:xfrm>
          <a:prstGeom prst="rect">
            <a:avLst/>
          </a:prstGeom>
        </p:spPr>
      </p:pic>
      <p:sp>
        <p:nvSpPr>
          <p:cNvPr id="24" name="文本框 23"/>
          <p:cNvSpPr txBox="1"/>
          <p:nvPr>
            <p:custDataLst>
              <p:tags r:id="rId12"/>
            </p:custDataLst>
          </p:nvPr>
        </p:nvSpPr>
        <p:spPr>
          <a:xfrm>
            <a:off x="6766560" y="5932805"/>
            <a:ext cx="1636395" cy="88582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200" b="1" dirty="0">
                <a:solidFill>
                  <a:srgbClr val="F7E5C2"/>
                </a:solidFill>
              </a:rPr>
              <a:t>【书签</a:t>
            </a:r>
            <a:r>
              <a:rPr lang="en-US" altLang="zh-CN" sz="1200" b="1" dirty="0">
                <a:solidFill>
                  <a:srgbClr val="F7E5C2"/>
                </a:solidFill>
              </a:rPr>
              <a:t>*1</a:t>
            </a:r>
            <a:r>
              <a:rPr lang="zh-CN" altLang="en-US" sz="1200" b="1" dirty="0">
                <a:solidFill>
                  <a:srgbClr val="F7E5C2"/>
                </a:solidFill>
              </a:rPr>
              <a:t>】</a:t>
            </a:r>
            <a:endParaRPr lang="zh-CN" altLang="en-US" sz="1200" b="1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材质：</a:t>
            </a:r>
            <a:r>
              <a:rPr lang="zh-CN" sz="1100" dirty="0">
                <a:solidFill>
                  <a:srgbClr val="F7E5C2"/>
                </a:solidFill>
                <a:sym typeface="+mn-ea"/>
              </a:rPr>
              <a:t>合金</a:t>
            </a:r>
            <a:endParaRPr lang="zh-CN" sz="1100" dirty="0">
              <a:solidFill>
                <a:srgbClr val="F7E5C2"/>
              </a:solidFill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尺寸：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38x50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mm</a:t>
            </a:r>
            <a:endParaRPr lang="en-US" altLang="zh-CN" sz="1100" dirty="0">
              <a:solidFill>
                <a:srgbClr val="F7E5C2"/>
              </a:solidFill>
            </a:endParaRPr>
          </a:p>
        </p:txBody>
      </p:sp>
      <p:pic>
        <p:nvPicPr>
          <p:cNvPr id="27" name="图片 26" descr="D:/工作文件/雨虹/蛇年礼盒用图/蛇年红包.png蛇年红包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9" r="19"/>
          <a:stretch>
            <a:fillRect/>
          </a:stretch>
        </p:blipFill>
        <p:spPr>
          <a:xfrm>
            <a:off x="3496945" y="4448810"/>
            <a:ext cx="2855595" cy="1483995"/>
          </a:xfrm>
          <a:prstGeom prst="rect">
            <a:avLst/>
          </a:prstGeom>
        </p:spPr>
      </p:pic>
      <p:sp>
        <p:nvSpPr>
          <p:cNvPr id="31" name="文本框 30"/>
          <p:cNvSpPr txBox="1"/>
          <p:nvPr>
            <p:custDataLst>
              <p:tags r:id="rId15"/>
            </p:custDataLst>
          </p:nvPr>
        </p:nvSpPr>
        <p:spPr>
          <a:xfrm>
            <a:off x="4304030" y="5932805"/>
            <a:ext cx="1905635" cy="8248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200" b="1" dirty="0">
                <a:solidFill>
                  <a:srgbClr val="F7E5C2"/>
                </a:solidFill>
              </a:rPr>
              <a:t>【利事红包</a:t>
            </a:r>
            <a:r>
              <a:rPr lang="en-US" altLang="zh-CN" sz="1200" b="1" dirty="0">
                <a:solidFill>
                  <a:srgbClr val="F7E5C2"/>
                </a:solidFill>
              </a:rPr>
              <a:t>*8</a:t>
            </a:r>
            <a:r>
              <a:rPr lang="zh-CN" altLang="en-US" sz="1200" b="1" dirty="0">
                <a:solidFill>
                  <a:srgbClr val="F7E5C2"/>
                </a:solidFill>
              </a:rPr>
              <a:t>】</a:t>
            </a:r>
            <a:endParaRPr lang="zh-CN" altLang="en-US" sz="1200" b="1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材质：</a:t>
            </a:r>
            <a:r>
              <a:rPr lang="zh-CN" sz="1100" dirty="0">
                <a:solidFill>
                  <a:srgbClr val="F7E5C2"/>
                </a:solidFill>
                <a:sym typeface="+mn-ea"/>
              </a:rPr>
              <a:t>艺术纸</a:t>
            </a:r>
            <a:endParaRPr lang="zh-CN" altLang="en-US" sz="1100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尺寸：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90x170mm</a:t>
            </a:r>
            <a:endParaRPr lang="en-US" altLang="zh-CN" sz="1100" dirty="0">
              <a:solidFill>
                <a:srgbClr val="F7E5C2"/>
              </a:solidFill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</a:rPr>
              <a:t>数量：8个</a:t>
            </a:r>
            <a:endParaRPr lang="zh-CN" altLang="en-US" sz="1100" dirty="0">
              <a:solidFill>
                <a:srgbClr val="F7E5C2"/>
              </a:solidFill>
            </a:endParaRPr>
          </a:p>
        </p:txBody>
      </p:sp>
      <p:pic>
        <p:nvPicPr>
          <p:cNvPr id="28" name="图片 27" descr="蛇年纸袋2"/>
          <p:cNvPicPr>
            <a:picLocks noChangeAspect="1"/>
          </p:cNvPicPr>
          <p:nvPr/>
        </p:nvPicPr>
        <p:blipFill>
          <a:blip r:embed="rId16"/>
          <a:srcRect l="13807" t="3928" r="12043" b="5655"/>
          <a:stretch>
            <a:fillRect/>
          </a:stretch>
        </p:blipFill>
        <p:spPr>
          <a:xfrm>
            <a:off x="8261985" y="4074160"/>
            <a:ext cx="2014220" cy="2456180"/>
          </a:xfrm>
          <a:prstGeom prst="rect">
            <a:avLst/>
          </a:prstGeom>
        </p:spPr>
      </p:pic>
      <p:sp>
        <p:nvSpPr>
          <p:cNvPr id="29" name="文本框 28"/>
          <p:cNvSpPr txBox="1"/>
          <p:nvPr>
            <p:custDataLst>
              <p:tags r:id="rId17"/>
            </p:custDataLst>
          </p:nvPr>
        </p:nvSpPr>
        <p:spPr>
          <a:xfrm>
            <a:off x="10372725" y="5238750"/>
            <a:ext cx="1514475" cy="88582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200" b="1" dirty="0">
                <a:solidFill>
                  <a:srgbClr val="F7E5C2"/>
                </a:solidFill>
              </a:rPr>
              <a:t>【礼品袋</a:t>
            </a:r>
            <a:r>
              <a:rPr lang="en-US" altLang="zh-CN" sz="1200" b="1" dirty="0">
                <a:solidFill>
                  <a:srgbClr val="F7E5C2"/>
                </a:solidFill>
              </a:rPr>
              <a:t>*1</a:t>
            </a:r>
            <a:r>
              <a:rPr lang="zh-CN" altLang="en-US" sz="1200" b="1" dirty="0">
                <a:solidFill>
                  <a:srgbClr val="F7E5C2"/>
                </a:solidFill>
              </a:rPr>
              <a:t>】</a:t>
            </a:r>
            <a:endParaRPr lang="zh-CN" altLang="en-US" sz="1200" b="1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材质：</a:t>
            </a:r>
            <a:r>
              <a:rPr lang="zh-CN" sz="1100" dirty="0">
                <a:solidFill>
                  <a:srgbClr val="F7E5C2"/>
                </a:solidFill>
                <a:sym typeface="+mn-ea"/>
              </a:rPr>
              <a:t>艺术纸</a:t>
            </a:r>
            <a:endParaRPr lang="zh-CN" sz="1100" dirty="0">
              <a:solidFill>
                <a:srgbClr val="F7E5C2"/>
              </a:solidFill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尺寸：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240x250x70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mm</a:t>
            </a:r>
            <a:endParaRPr lang="en-US" altLang="zh-CN" sz="1100" dirty="0">
              <a:solidFill>
                <a:srgbClr val="F7E5C2"/>
              </a:solidFill>
            </a:endParaRPr>
          </a:p>
        </p:txBody>
      </p:sp>
      <p:pic>
        <p:nvPicPr>
          <p:cNvPr id="35" name="图片 34" descr="微信图片_20240830140649"/>
          <p:cNvPicPr>
            <a:picLocks noChangeAspect="1"/>
          </p:cNvPicPr>
          <p:nvPr/>
        </p:nvPicPr>
        <p:blipFill>
          <a:blip r:embed="rId18"/>
          <a:srcRect l="25057" t="14436" r="23462" b="12102"/>
          <a:stretch>
            <a:fillRect/>
          </a:stretch>
        </p:blipFill>
        <p:spPr>
          <a:xfrm>
            <a:off x="5988050" y="1804670"/>
            <a:ext cx="1201420" cy="11849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-9525" y="-8890"/>
            <a:ext cx="12249785" cy="6864985"/>
          </a:xfrm>
          <a:prstGeom prst="rect">
            <a:avLst/>
          </a:prstGeom>
          <a:solidFill>
            <a:srgbClr val="E6724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元素4"/>
          <p:cNvPicPr>
            <a:picLocks noChangeAspect="1"/>
          </p:cNvPicPr>
          <p:nvPr/>
        </p:nvPicPr>
        <p:blipFill>
          <a:blip r:embed="rId1"/>
          <a:srcRect l="22942" t="3427" r="23455" b="5367"/>
          <a:stretch>
            <a:fillRect/>
          </a:stretch>
        </p:blipFill>
        <p:spPr>
          <a:xfrm>
            <a:off x="1976755" y="1811655"/>
            <a:ext cx="4077970" cy="387667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240260" cy="930275"/>
          </a:xfrm>
          <a:prstGeom prst="rect">
            <a:avLst/>
          </a:prstGeom>
          <a:solidFill>
            <a:srgbClr val="BC000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8030210" y="5830570"/>
            <a:ext cx="2698115" cy="30226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400" b="1" dirty="0">
                <a:solidFill>
                  <a:srgbClr val="F7E5C2"/>
                </a:solidFill>
              </a:rPr>
              <a:t>【</a:t>
            </a:r>
            <a:r>
              <a:rPr lang="en-US" altLang="zh-CN" sz="1400" b="1" dirty="0">
                <a:solidFill>
                  <a:srgbClr val="F7E5C2"/>
                </a:solidFill>
              </a:rPr>
              <a:t>LOGO</a:t>
            </a:r>
            <a:r>
              <a:rPr lang="zh-CN" sz="1400" b="1" dirty="0">
                <a:solidFill>
                  <a:srgbClr val="F7E5C2"/>
                </a:solidFill>
              </a:rPr>
              <a:t>定制腰封费用：</a:t>
            </a:r>
            <a:r>
              <a:rPr lang="en-US" altLang="zh-CN" sz="1400" b="1" dirty="0">
                <a:solidFill>
                  <a:srgbClr val="F7E5C2"/>
                </a:solidFill>
              </a:rPr>
              <a:t>3</a:t>
            </a:r>
            <a:r>
              <a:rPr lang="zh-CN" altLang="en-US" sz="1400" b="1" dirty="0">
                <a:solidFill>
                  <a:srgbClr val="F7E5C2"/>
                </a:solidFill>
              </a:rPr>
              <a:t>元</a:t>
            </a:r>
            <a:r>
              <a:rPr lang="en-US" altLang="zh-CN" sz="1400" b="1" dirty="0">
                <a:solidFill>
                  <a:srgbClr val="F7E5C2"/>
                </a:solidFill>
              </a:rPr>
              <a:t>/</a:t>
            </a:r>
            <a:r>
              <a:rPr lang="zh-CN" altLang="en-US" sz="1400" b="1" dirty="0">
                <a:solidFill>
                  <a:srgbClr val="F7E5C2"/>
                </a:solidFill>
              </a:rPr>
              <a:t>个】</a:t>
            </a:r>
            <a:endParaRPr lang="en-US" altLang="zh-CN" sz="1400" dirty="0">
              <a:solidFill>
                <a:srgbClr val="F7E5C2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8566150" y="4408805"/>
            <a:ext cx="1625600" cy="35814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rgbClr val="F7E5C2"/>
                </a:solidFill>
              </a:rPr>
              <a:t>腰封尺寸：</a:t>
            </a:r>
            <a:r>
              <a:rPr lang="en-US" altLang="zh-CN" sz="1200" dirty="0">
                <a:solidFill>
                  <a:srgbClr val="F7E5C2"/>
                </a:solidFill>
              </a:rPr>
              <a:t>242x80mm</a:t>
            </a:r>
            <a:endParaRPr lang="en-US" altLang="zh-CN" sz="1200" dirty="0">
              <a:solidFill>
                <a:srgbClr val="F7E5C2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89255" y="234950"/>
            <a:ext cx="5067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巳季有福</a:t>
            </a:r>
            <a:r>
              <a:rPr lang="en-US" altLang="zh-CN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S</a:t>
            </a:r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款</a:t>
            </a:r>
            <a:r>
              <a:rPr lang="en-US" altLang="zh-CN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——</a:t>
            </a:r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定制位展示</a:t>
            </a:r>
            <a:endParaRPr lang="en-US" altLang="zh-CN" sz="2400" b="1">
              <a:solidFill>
                <a:srgbClr val="F2D79F"/>
              </a:solidFill>
              <a:latin typeface="Hiragino Sans GB W6" panose="020B0600000000000000" charset="-122"/>
              <a:ea typeface="Hiragino Sans GB W6" panose="020B0600000000000000" charset="-122"/>
              <a:cs typeface="Hiragino Sans GB W6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2967990" y="5830570"/>
            <a:ext cx="1938020" cy="35814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>
              <a:lnSpc>
                <a:spcPct val="100000"/>
              </a:lnSpc>
            </a:pPr>
            <a:r>
              <a:rPr lang="zh-CN" sz="1200" dirty="0">
                <a:solidFill>
                  <a:srgbClr val="F7E5C2"/>
                </a:solidFill>
              </a:rPr>
              <a:t>礼盒腰封可定制</a:t>
            </a:r>
            <a:endParaRPr lang="zh-CN" sz="1200" dirty="0">
              <a:solidFill>
                <a:srgbClr val="F7E5C2"/>
              </a:solidFill>
            </a:endParaRPr>
          </a:p>
        </p:txBody>
      </p:sp>
      <p:pic>
        <p:nvPicPr>
          <p:cNvPr id="8" name="图片 7" descr="元素5"/>
          <p:cNvPicPr>
            <a:picLocks noChangeAspect="1"/>
          </p:cNvPicPr>
          <p:nvPr/>
        </p:nvPicPr>
        <p:blipFill>
          <a:blip r:embed="rId5"/>
          <a:srcRect l="22869" t="55641" r="24026" b="10976"/>
          <a:stretch>
            <a:fillRect/>
          </a:stretch>
        </p:blipFill>
        <p:spPr>
          <a:xfrm>
            <a:off x="7169785" y="2900680"/>
            <a:ext cx="4144010" cy="14554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蛇年ppt-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39625" cy="683831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 flipH="1">
            <a:off x="3849370" y="5471160"/>
            <a:ext cx="1803400" cy="0"/>
          </a:xfrm>
          <a:prstGeom prst="line">
            <a:avLst/>
          </a:prstGeom>
          <a:ln w="15875">
            <a:solidFill>
              <a:srgbClr val="F7E5C2"/>
            </a:soli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>
            <p:custDataLst>
              <p:tags r:id="rId2"/>
            </p:custDataLst>
          </p:nvPr>
        </p:nvSpPr>
        <p:spPr>
          <a:xfrm>
            <a:off x="2858770" y="5333365"/>
            <a:ext cx="1110615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/>
            <a:r>
              <a:rPr lang="zh-CN" sz="1200" dirty="0">
                <a:solidFill>
                  <a:srgbClr val="F7E5C2"/>
                </a:solidFill>
              </a:rPr>
              <a:t>外包装底盒</a:t>
            </a:r>
            <a:endParaRPr lang="en-US" altLang="zh-CN" sz="1400" dirty="0">
              <a:solidFill>
                <a:srgbClr val="F7E5C2"/>
              </a:solidFill>
            </a:endParaRPr>
          </a:p>
          <a:p>
            <a:endParaRPr lang="en-US" altLang="zh-CN" sz="1400" dirty="0">
              <a:solidFill>
                <a:srgbClr val="F7E5C2"/>
              </a:solidFill>
            </a:endParaRPr>
          </a:p>
        </p:txBody>
      </p:sp>
      <p:cxnSp>
        <p:nvCxnSpPr>
          <p:cNvPr id="12" name="直接连接符 11"/>
          <p:cNvCxnSpPr/>
          <p:nvPr>
            <p:custDataLst>
              <p:tags r:id="rId3"/>
            </p:custDataLst>
          </p:nvPr>
        </p:nvCxnSpPr>
        <p:spPr>
          <a:xfrm flipH="1">
            <a:off x="3866515" y="3445510"/>
            <a:ext cx="1298575" cy="0"/>
          </a:xfrm>
          <a:prstGeom prst="line">
            <a:avLst/>
          </a:prstGeom>
          <a:ln w="15875">
            <a:solidFill>
              <a:srgbClr val="F7E5C2"/>
            </a:soli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2936875" y="3307715"/>
            <a:ext cx="962660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sz="1200" dirty="0">
                <a:solidFill>
                  <a:srgbClr val="F7E5C2"/>
                </a:solidFill>
              </a:rPr>
              <a:t>搭扣笔记本</a:t>
            </a:r>
            <a:endParaRPr lang="zh-CN" sz="1400" dirty="0">
              <a:solidFill>
                <a:srgbClr val="F7E5C2"/>
              </a:solidFill>
            </a:endParaRPr>
          </a:p>
        </p:txBody>
      </p:sp>
      <p:cxnSp>
        <p:nvCxnSpPr>
          <p:cNvPr id="14" name="直接连接符 13"/>
          <p:cNvCxnSpPr/>
          <p:nvPr>
            <p:custDataLst>
              <p:tags r:id="rId5"/>
            </p:custDataLst>
          </p:nvPr>
        </p:nvCxnSpPr>
        <p:spPr>
          <a:xfrm flipH="1">
            <a:off x="6637020" y="1776730"/>
            <a:ext cx="1899920" cy="0"/>
          </a:xfrm>
          <a:prstGeom prst="line">
            <a:avLst/>
          </a:prstGeom>
          <a:ln w="15875">
            <a:solidFill>
              <a:srgbClr val="F7E5C2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8570595" y="1628140"/>
            <a:ext cx="1110615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/>
            <a:r>
              <a:rPr lang="zh-CN" sz="1200" dirty="0">
                <a:solidFill>
                  <a:srgbClr val="F7E5C2"/>
                </a:solidFill>
              </a:rPr>
              <a:t>外包装盒盖</a:t>
            </a:r>
            <a:endParaRPr lang="en-US" altLang="zh-CN" sz="1400" dirty="0">
              <a:solidFill>
                <a:srgbClr val="F7E5C2"/>
              </a:solidFill>
            </a:endParaRPr>
          </a:p>
          <a:p>
            <a:endParaRPr lang="en-US" altLang="zh-CN" sz="1400" dirty="0">
              <a:solidFill>
                <a:srgbClr val="F7E5C2"/>
              </a:solidFill>
            </a:endParaRPr>
          </a:p>
        </p:txBody>
      </p:sp>
      <p:cxnSp>
        <p:nvCxnSpPr>
          <p:cNvPr id="16" name="直接连接符 15"/>
          <p:cNvCxnSpPr/>
          <p:nvPr>
            <p:custDataLst>
              <p:tags r:id="rId7"/>
            </p:custDataLst>
          </p:nvPr>
        </p:nvCxnSpPr>
        <p:spPr>
          <a:xfrm flipH="1">
            <a:off x="8231505" y="3542030"/>
            <a:ext cx="1071880" cy="0"/>
          </a:xfrm>
          <a:prstGeom prst="line">
            <a:avLst/>
          </a:prstGeom>
          <a:ln w="15875">
            <a:solidFill>
              <a:srgbClr val="F7E5C2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9424035" y="3390900"/>
            <a:ext cx="1258570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sz="1200" dirty="0">
                <a:solidFill>
                  <a:srgbClr val="F7E5C2"/>
                </a:solidFill>
              </a:rPr>
              <a:t>签字笔</a:t>
            </a:r>
            <a:endParaRPr lang="zh-CN" sz="1400" dirty="0">
              <a:solidFill>
                <a:srgbClr val="F7E5C2"/>
              </a:solidFill>
            </a:endParaRPr>
          </a:p>
        </p:txBody>
      </p:sp>
      <p:cxnSp>
        <p:nvCxnSpPr>
          <p:cNvPr id="20" name="直接连接符 19"/>
          <p:cNvCxnSpPr/>
          <p:nvPr>
            <p:custDataLst>
              <p:tags r:id="rId9"/>
            </p:custDataLst>
          </p:nvPr>
        </p:nvCxnSpPr>
        <p:spPr>
          <a:xfrm flipH="1">
            <a:off x="7700010" y="4140835"/>
            <a:ext cx="836930" cy="0"/>
          </a:xfrm>
          <a:prstGeom prst="line">
            <a:avLst/>
          </a:prstGeom>
          <a:ln w="15875">
            <a:solidFill>
              <a:srgbClr val="F7E5C2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>
            <p:custDataLst>
              <p:tags r:id="rId10"/>
            </p:custDataLst>
          </p:nvPr>
        </p:nvSpPr>
        <p:spPr>
          <a:xfrm>
            <a:off x="8536940" y="4011295"/>
            <a:ext cx="1196975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sz="1200" dirty="0">
                <a:solidFill>
                  <a:srgbClr val="F7E5C2"/>
                </a:solidFill>
              </a:rPr>
              <a:t>笔盒</a:t>
            </a:r>
            <a:endParaRPr lang="zh-CN" sz="1400" dirty="0">
              <a:solidFill>
                <a:srgbClr val="F7E5C2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9255" y="234950"/>
            <a:ext cx="3865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巳季有福</a:t>
            </a:r>
            <a:r>
              <a:rPr lang="en-US" altLang="zh-CN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W</a:t>
            </a:r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款</a:t>
            </a:r>
            <a:r>
              <a:rPr lang="en-US" altLang="zh-CN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——</a:t>
            </a:r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产品清单</a:t>
            </a:r>
            <a:endParaRPr lang="zh-CN" altLang="en-US" sz="2400" b="1">
              <a:solidFill>
                <a:srgbClr val="F2D79F"/>
              </a:solidFill>
              <a:latin typeface="Hiragino Sans GB W6" panose="020B0600000000000000" charset="-122"/>
              <a:ea typeface="Hiragino Sans GB W6" panose="020B0600000000000000" charset="-122"/>
              <a:cs typeface="Hiragino Sans GB W6" panose="020B06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-9525" y="0"/>
            <a:ext cx="12249785" cy="6838950"/>
          </a:xfrm>
          <a:prstGeom prst="rect">
            <a:avLst/>
          </a:prstGeom>
          <a:solidFill>
            <a:srgbClr val="E6724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240260" cy="930275"/>
          </a:xfrm>
          <a:prstGeom prst="rect">
            <a:avLst/>
          </a:prstGeom>
          <a:solidFill>
            <a:srgbClr val="BC000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89255" y="234950"/>
            <a:ext cx="3865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巳季有福</a:t>
            </a:r>
            <a:r>
              <a:rPr lang="en-US" altLang="zh-CN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W</a:t>
            </a:r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款</a:t>
            </a:r>
            <a:r>
              <a:rPr lang="en-US" altLang="zh-CN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——</a:t>
            </a:r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产品清单</a:t>
            </a:r>
            <a:endParaRPr lang="zh-CN" altLang="en-US" sz="2400" b="1">
              <a:solidFill>
                <a:srgbClr val="F2D79F"/>
              </a:solidFill>
              <a:latin typeface="Hiragino Sans GB W6" panose="020B0600000000000000" charset="-122"/>
              <a:ea typeface="Hiragino Sans GB W6" panose="020B0600000000000000" charset="-122"/>
              <a:cs typeface="Hiragino Sans GB W6" panose="020B0600000000000000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5749925" y="4943475"/>
            <a:ext cx="2002155" cy="94742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200" b="1" dirty="0">
                <a:solidFill>
                  <a:srgbClr val="F7E5C2"/>
                </a:solidFill>
              </a:rPr>
              <a:t>【礼盒</a:t>
            </a:r>
            <a:r>
              <a:rPr lang="en-US" altLang="zh-CN" sz="1200" b="1" dirty="0">
                <a:solidFill>
                  <a:srgbClr val="F7E5C2"/>
                </a:solidFill>
              </a:rPr>
              <a:t>*1</a:t>
            </a:r>
            <a:r>
              <a:rPr lang="zh-CN" altLang="en-US" sz="1200" b="1" dirty="0">
                <a:solidFill>
                  <a:srgbClr val="F7E5C2"/>
                </a:solidFill>
              </a:rPr>
              <a:t>】</a:t>
            </a:r>
            <a:endParaRPr lang="zh-CN" altLang="en-US" sz="1200" b="1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材质：</a:t>
            </a:r>
            <a:r>
              <a:rPr lang="zh-CN" sz="1100" dirty="0">
                <a:solidFill>
                  <a:srgbClr val="F7E5C2"/>
                </a:solidFill>
                <a:sym typeface="+mn-ea"/>
              </a:rPr>
              <a:t>艺术纸</a:t>
            </a:r>
            <a:endParaRPr lang="zh-CN" altLang="en-US" sz="1100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尺寸：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240x222x60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mm</a:t>
            </a:r>
            <a:endParaRPr lang="en-US" altLang="zh-CN" sz="1400" dirty="0">
              <a:solidFill>
                <a:srgbClr val="F7E5C2"/>
              </a:solidFill>
            </a:endParaRPr>
          </a:p>
        </p:txBody>
      </p:sp>
      <p:pic>
        <p:nvPicPr>
          <p:cNvPr id="14" name="图片 13" descr="笔记本"/>
          <p:cNvPicPr>
            <a:picLocks noChangeAspect="1"/>
          </p:cNvPicPr>
          <p:nvPr/>
        </p:nvPicPr>
        <p:blipFill>
          <a:blip r:embed="rId2"/>
          <a:srcRect l="43568" t="36045" r="42087" b="31848"/>
          <a:stretch>
            <a:fillRect/>
          </a:stretch>
        </p:blipFill>
        <p:spPr>
          <a:xfrm>
            <a:off x="828675" y="2747645"/>
            <a:ext cx="1420495" cy="219583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828675" y="4943475"/>
            <a:ext cx="2202180" cy="126873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200" b="1" dirty="0">
                <a:solidFill>
                  <a:srgbClr val="F7E5C2"/>
                </a:solidFill>
              </a:rPr>
              <a:t>【搭扣笔记本</a:t>
            </a:r>
            <a:r>
              <a:rPr lang="en-US" altLang="zh-CN" sz="1200" b="1" dirty="0">
                <a:solidFill>
                  <a:srgbClr val="F7E5C2"/>
                </a:solidFill>
              </a:rPr>
              <a:t>*1</a:t>
            </a:r>
            <a:r>
              <a:rPr lang="zh-CN" altLang="en-US" sz="1200" b="1" dirty="0">
                <a:solidFill>
                  <a:srgbClr val="F7E5C2"/>
                </a:solidFill>
              </a:rPr>
              <a:t>】</a:t>
            </a:r>
            <a:endParaRPr lang="zh-CN" altLang="en-US" sz="1200" b="1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材质：意大利触感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PU</a:t>
            </a:r>
            <a:endParaRPr lang="zh-CN" altLang="en-US" sz="1100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尺寸：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130x210mm</a:t>
            </a:r>
            <a:endParaRPr lang="en-US" altLang="zh-CN" sz="1100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内页材质：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100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g</a:t>
            </a: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米白护眼纸</a:t>
            </a:r>
            <a:endParaRPr lang="en-US" altLang="zh-CN" sz="1100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页数：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80</a:t>
            </a: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张</a:t>
            </a:r>
            <a:endParaRPr lang="en-US" altLang="zh-CN" sz="1100" dirty="0">
              <a:solidFill>
                <a:srgbClr val="F7E5C2"/>
              </a:solidFill>
            </a:endParaRPr>
          </a:p>
        </p:txBody>
      </p:sp>
      <p:pic>
        <p:nvPicPr>
          <p:cNvPr id="22" name="图片 21" descr="笔"/>
          <p:cNvPicPr>
            <a:picLocks noChangeAspect="1"/>
          </p:cNvPicPr>
          <p:nvPr/>
        </p:nvPicPr>
        <p:blipFill>
          <a:blip r:embed="rId4"/>
          <a:srcRect l="56163" t="41012" r="39272" b="35673"/>
          <a:stretch>
            <a:fillRect/>
          </a:stretch>
        </p:blipFill>
        <p:spPr>
          <a:xfrm>
            <a:off x="3522345" y="3081655"/>
            <a:ext cx="556895" cy="1964055"/>
          </a:xfrm>
          <a:prstGeom prst="rect">
            <a:avLst/>
          </a:prstGeom>
        </p:spPr>
      </p:pic>
      <p:sp>
        <p:nvSpPr>
          <p:cNvPr id="30" name="文本框 29"/>
          <p:cNvSpPr txBox="1"/>
          <p:nvPr>
            <p:custDataLst>
              <p:tags r:id="rId5"/>
            </p:custDataLst>
          </p:nvPr>
        </p:nvSpPr>
        <p:spPr>
          <a:xfrm>
            <a:off x="3267710" y="4943475"/>
            <a:ext cx="1611630" cy="8248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200" b="1" dirty="0">
                <a:solidFill>
                  <a:srgbClr val="F7E5C2"/>
                </a:solidFill>
              </a:rPr>
              <a:t>【签字笔</a:t>
            </a:r>
            <a:r>
              <a:rPr lang="en-US" altLang="zh-CN" sz="1200" b="1" dirty="0">
                <a:solidFill>
                  <a:srgbClr val="F7E5C2"/>
                </a:solidFill>
              </a:rPr>
              <a:t>*1</a:t>
            </a:r>
            <a:r>
              <a:rPr lang="zh-CN" altLang="en-US" sz="1200" b="1" dirty="0">
                <a:solidFill>
                  <a:srgbClr val="F7E5C2"/>
                </a:solidFill>
              </a:rPr>
              <a:t>】</a:t>
            </a:r>
            <a:endParaRPr lang="zh-CN" altLang="en-US" sz="1200" b="1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材质：</a:t>
            </a:r>
            <a:r>
              <a:rPr lang="zh-CN" sz="1100" dirty="0">
                <a:solidFill>
                  <a:srgbClr val="F7E5C2"/>
                </a:solidFill>
                <a:sym typeface="+mn-ea"/>
              </a:rPr>
              <a:t>合金</a:t>
            </a:r>
            <a:endParaRPr lang="zh-CN" sz="1100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尺寸：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11x134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mm</a:t>
            </a:r>
            <a:endParaRPr lang="en-US" altLang="zh-CN" sz="1100" dirty="0">
              <a:solidFill>
                <a:srgbClr val="F7E5C2"/>
              </a:solidFill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</a:rPr>
              <a:t>笔芯：德国施耐德</a:t>
            </a:r>
            <a:endParaRPr lang="zh-CN" altLang="en-US" sz="1100" dirty="0">
              <a:solidFill>
                <a:srgbClr val="F7E5C2"/>
              </a:solidFill>
            </a:endParaRPr>
          </a:p>
        </p:txBody>
      </p:sp>
      <p:sp>
        <p:nvSpPr>
          <p:cNvPr id="29" name="文本框 28"/>
          <p:cNvSpPr txBox="1"/>
          <p:nvPr>
            <p:custDataLst>
              <p:tags r:id="rId6"/>
            </p:custDataLst>
          </p:nvPr>
        </p:nvSpPr>
        <p:spPr>
          <a:xfrm>
            <a:off x="9227185" y="4943475"/>
            <a:ext cx="1514475" cy="88582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200" b="1" dirty="0">
                <a:solidFill>
                  <a:srgbClr val="F7E5C2"/>
                </a:solidFill>
              </a:rPr>
              <a:t>【礼品袋</a:t>
            </a:r>
            <a:r>
              <a:rPr lang="en-US" altLang="zh-CN" sz="1200" b="1" dirty="0">
                <a:solidFill>
                  <a:srgbClr val="F7E5C2"/>
                </a:solidFill>
              </a:rPr>
              <a:t>*1</a:t>
            </a:r>
            <a:r>
              <a:rPr lang="zh-CN" altLang="en-US" sz="1200" b="1" dirty="0">
                <a:solidFill>
                  <a:srgbClr val="F7E5C2"/>
                </a:solidFill>
              </a:rPr>
              <a:t>】</a:t>
            </a:r>
            <a:endParaRPr lang="zh-CN" altLang="en-US" sz="1200" b="1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材质：</a:t>
            </a:r>
            <a:r>
              <a:rPr lang="zh-CN" sz="1100" dirty="0">
                <a:solidFill>
                  <a:srgbClr val="F7E5C2"/>
                </a:solidFill>
                <a:sym typeface="+mn-ea"/>
              </a:rPr>
              <a:t>艺术纸</a:t>
            </a:r>
            <a:endParaRPr lang="zh-CN" sz="1100" dirty="0">
              <a:solidFill>
                <a:srgbClr val="F7E5C2"/>
              </a:solidFill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尺寸：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240x250x70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mm</a:t>
            </a:r>
            <a:endParaRPr lang="en-US" altLang="zh-CN" sz="1100" dirty="0">
              <a:solidFill>
                <a:srgbClr val="F7E5C2"/>
              </a:solidFill>
            </a:endParaRPr>
          </a:p>
        </p:txBody>
      </p:sp>
      <p:pic>
        <p:nvPicPr>
          <p:cNvPr id="4" name="图片 3" descr="元素8"/>
          <p:cNvPicPr>
            <a:picLocks noChangeAspect="1"/>
          </p:cNvPicPr>
          <p:nvPr/>
        </p:nvPicPr>
        <p:blipFill>
          <a:blip r:embed="rId7"/>
          <a:srcRect l="27211" t="1876" r="27160" b="2563"/>
          <a:stretch>
            <a:fillRect/>
          </a:stretch>
        </p:blipFill>
        <p:spPr>
          <a:xfrm>
            <a:off x="5352415" y="2266315"/>
            <a:ext cx="2175510" cy="2546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蛇年纸袋2"/>
          <p:cNvPicPr>
            <a:picLocks noChangeAspect="1"/>
          </p:cNvPicPr>
          <p:nvPr/>
        </p:nvPicPr>
        <p:blipFill>
          <a:blip r:embed="rId8"/>
          <a:srcRect l="13807" t="3928" r="12043" b="5655"/>
          <a:stretch>
            <a:fillRect/>
          </a:stretch>
        </p:blipFill>
        <p:spPr>
          <a:xfrm>
            <a:off x="8474075" y="1259205"/>
            <a:ext cx="3020695" cy="36842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背景+英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9625" cy="683831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77190" y="2165350"/>
            <a:ext cx="11389995" cy="4001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71450" indent="-171450" algn="just">
              <a:lnSpc>
                <a:spcPct val="100000"/>
              </a:lnSpc>
              <a:buFont typeface="Wingdings" panose="05000000000000000000" charset="0"/>
              <a:buChar char="u"/>
            </a:pPr>
            <a:r>
              <a:rPr lang="en-US" sz="240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</a:t>
            </a:r>
            <a:r>
              <a:rPr sz="130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是乙巳蛇年，蛇有小龙之称，象征着吉祥富裕，代表智慧、灵性与生命的循环。</a:t>
            </a:r>
            <a:endParaRPr sz="1300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>
              <a:lnSpc>
                <a:spcPct val="100000"/>
              </a:lnSpc>
              <a:buFont typeface="Wingdings" panose="05000000000000000000" charset="0"/>
              <a:buNone/>
            </a:pPr>
            <a:r>
              <a:rPr lang="en-US" sz="130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</a:t>
            </a:r>
            <a:r>
              <a:rPr sz="240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葫芦</a:t>
            </a:r>
            <a:r>
              <a:rPr sz="130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，谐音“福禄”，具有福气富贵的美好寓意，也是事业圆满、富贵多福的象征。</a:t>
            </a:r>
            <a:endParaRPr sz="1300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00000"/>
              </a:lnSpc>
            </a:pPr>
            <a:endParaRPr sz="1300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00000"/>
              </a:lnSpc>
            </a:pPr>
            <a:endParaRPr sz="1300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00000"/>
              </a:lnSpc>
            </a:pPr>
            <a:endParaRPr sz="1300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00000"/>
              </a:lnSpc>
            </a:pPr>
            <a:endParaRPr sz="1300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 algn="just">
              <a:lnSpc>
                <a:spcPct val="100000"/>
              </a:lnSpc>
              <a:buFont typeface="Wingdings" panose="05000000000000000000" charset="0"/>
              <a:buChar char="u"/>
            </a:pPr>
            <a:r>
              <a:rPr lang="en-US" sz="240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中国神话</a:t>
            </a:r>
            <a:r>
              <a:rPr sz="130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中，蛇与葫芦有这样一段奇妙渊源。华夏的祖先伏羲与女娲，被描绘为人首蛇身的形象</a:t>
            </a:r>
            <a:r>
              <a:rPr lang="zh-CN" sz="130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sz="1300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>
              <a:lnSpc>
                <a:spcPct val="100000"/>
              </a:lnSpc>
              <a:buFont typeface="Wingdings" panose="05000000000000000000" charset="0"/>
              <a:buNone/>
            </a:pPr>
            <a:r>
              <a:rPr lang="en-US" sz="130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</a:t>
            </a:r>
            <a:r>
              <a:rPr sz="130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在洪荒时代，他们将一只巨大葫芦作为“方舟”，这只葫芦保护了他们安全踏上了炎黄土地，繁衍人类，开启了中华传承千万年的文明。</a:t>
            </a:r>
            <a:endParaRPr sz="1300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>
              <a:lnSpc>
                <a:spcPct val="100000"/>
              </a:lnSpc>
              <a:buFont typeface="Wingdings" panose="05000000000000000000" charset="0"/>
              <a:buNone/>
            </a:pPr>
            <a:endParaRPr sz="1300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>
              <a:lnSpc>
                <a:spcPct val="100000"/>
              </a:lnSpc>
              <a:buFont typeface="Wingdings" panose="05000000000000000000" charset="0"/>
              <a:buNone/>
            </a:pPr>
            <a:endParaRPr sz="1300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>
              <a:lnSpc>
                <a:spcPct val="100000"/>
              </a:lnSpc>
              <a:buFont typeface="Wingdings" panose="05000000000000000000" charset="0"/>
              <a:buNone/>
            </a:pPr>
            <a:endParaRPr sz="1300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>
              <a:lnSpc>
                <a:spcPct val="100000"/>
              </a:lnSpc>
              <a:buFont typeface="Wingdings" panose="05000000000000000000" charset="0"/>
              <a:buNone/>
            </a:pPr>
            <a:endParaRPr sz="1300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 algn="just">
              <a:lnSpc>
                <a:spcPct val="100000"/>
              </a:lnSpc>
              <a:buFont typeface="Wingdings" panose="05000000000000000000" charset="0"/>
              <a:buChar char="u"/>
            </a:pPr>
            <a:r>
              <a:rPr lang="en-US" sz="240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在中国</a:t>
            </a:r>
            <a:r>
              <a:rPr sz="130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一些地区，蛇被看做家宅的守护神，能够带来好运和财富。巳蛇有蜕变的力量，是复兴的象征，寓意一年更比一年好。</a:t>
            </a:r>
            <a:endParaRPr sz="1300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>
              <a:lnSpc>
                <a:spcPct val="100000"/>
              </a:lnSpc>
              <a:buFont typeface="Wingdings" panose="05000000000000000000" charset="0"/>
              <a:buNone/>
            </a:pPr>
            <a:r>
              <a:rPr lang="en-US" sz="130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</a:t>
            </a:r>
            <a:r>
              <a:rPr sz="130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我们传承历史文化，憧憬美好未来，在巳蛇灵动的新年，祈愿四季平安，福气深厚。</a:t>
            </a:r>
            <a:endParaRPr sz="1300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>
              <a:lnSpc>
                <a:spcPct val="110000"/>
              </a:lnSpc>
              <a:buFont typeface="Wingdings" panose="05000000000000000000" charset="0"/>
              <a:buNone/>
            </a:pPr>
            <a:endParaRPr sz="1300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8640" y="1427480"/>
            <a:ext cx="27978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spc="469">
                <a:solidFill>
                  <a:srgbClr val="F2D79F"/>
                </a:solidFill>
                <a:uFillTx/>
                <a:latin typeface="冬青黑体简体中文 W3" panose="020B0300000000000000" charset="-122"/>
                <a:ea typeface="冬青黑体简体中文 W3" panose="020B0300000000000000" charset="-122"/>
                <a:cs typeface="微软雅黑" panose="020B0503020204020204" charset="-122"/>
              </a:rPr>
              <a:t>光芒巳蛇</a:t>
            </a:r>
            <a:r>
              <a:rPr lang="en-US" altLang="zh-CN" sz="1600" spc="469">
                <a:solidFill>
                  <a:srgbClr val="F2D79F"/>
                </a:solidFill>
                <a:uFillTx/>
                <a:latin typeface="冬青黑体简体中文 W3" panose="020B0300000000000000" charset="-122"/>
                <a:ea typeface="冬青黑体简体中文 W3" panose="020B0300000000000000" charset="-122"/>
                <a:cs typeface="微软雅黑" panose="020B0503020204020204" charset="-122"/>
              </a:rPr>
              <a:t>  </a:t>
            </a:r>
            <a:r>
              <a:rPr lang="zh-CN" altLang="en-US" sz="1600" spc="469">
                <a:solidFill>
                  <a:srgbClr val="F2D79F"/>
                </a:solidFill>
                <a:uFillTx/>
                <a:latin typeface="冬青黑体简体中文 W3" panose="020B0300000000000000" charset="-122"/>
                <a:ea typeface="冬青黑体简体中文 W3" panose="020B0300000000000000" charset="-122"/>
                <a:cs typeface="微软雅黑" panose="020B0503020204020204" charset="-122"/>
              </a:rPr>
              <a:t>有蛇有得</a:t>
            </a:r>
            <a:endParaRPr lang="zh-CN" altLang="en-US" sz="1600" spc="469">
              <a:solidFill>
                <a:srgbClr val="F2D79F"/>
              </a:solidFill>
              <a:uFillTx/>
              <a:latin typeface="冬青黑体简体中文 W3" panose="020B0300000000000000" charset="-122"/>
              <a:ea typeface="冬青黑体简体中文 W3" panose="020B0300000000000000" charset="-122"/>
              <a:cs typeface="微软雅黑" panose="020B0503020204020204" charset="-122"/>
            </a:endParaRPr>
          </a:p>
        </p:txBody>
      </p:sp>
      <p:pic>
        <p:nvPicPr>
          <p:cNvPr id="5" name="图片 4" descr="元素2"/>
          <p:cNvPicPr>
            <a:picLocks noChangeAspect="1"/>
          </p:cNvPicPr>
          <p:nvPr/>
        </p:nvPicPr>
        <p:blipFill>
          <a:blip r:embed="rId3"/>
          <a:srcRect l="38423" t="36670" r="39009" b="44981"/>
          <a:stretch>
            <a:fillRect/>
          </a:stretch>
        </p:blipFill>
        <p:spPr>
          <a:xfrm>
            <a:off x="385445" y="226060"/>
            <a:ext cx="2762250" cy="12547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-9525" y="-8890"/>
            <a:ext cx="12249785" cy="6864985"/>
          </a:xfrm>
          <a:prstGeom prst="rect">
            <a:avLst/>
          </a:prstGeom>
          <a:solidFill>
            <a:srgbClr val="E6724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240260" cy="930275"/>
          </a:xfrm>
          <a:prstGeom prst="rect">
            <a:avLst/>
          </a:prstGeom>
          <a:solidFill>
            <a:srgbClr val="BC000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030210" y="5830570"/>
            <a:ext cx="2698115" cy="30226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400" b="1" dirty="0">
                <a:solidFill>
                  <a:srgbClr val="F7E5C2"/>
                </a:solidFill>
              </a:rPr>
              <a:t>【</a:t>
            </a:r>
            <a:r>
              <a:rPr lang="en-US" altLang="zh-CN" sz="1400" b="1" dirty="0">
                <a:solidFill>
                  <a:srgbClr val="F7E5C2"/>
                </a:solidFill>
              </a:rPr>
              <a:t>LOGO</a:t>
            </a:r>
            <a:r>
              <a:rPr lang="zh-CN" sz="1400" b="1" dirty="0">
                <a:solidFill>
                  <a:srgbClr val="F7E5C2"/>
                </a:solidFill>
              </a:rPr>
              <a:t>定制腰封费用：</a:t>
            </a:r>
            <a:r>
              <a:rPr lang="en-US" altLang="zh-CN" sz="1400" b="1" dirty="0">
                <a:solidFill>
                  <a:srgbClr val="F7E5C2"/>
                </a:solidFill>
              </a:rPr>
              <a:t>3</a:t>
            </a:r>
            <a:r>
              <a:rPr lang="zh-CN" altLang="en-US" sz="1400" b="1" dirty="0">
                <a:solidFill>
                  <a:srgbClr val="F7E5C2"/>
                </a:solidFill>
              </a:rPr>
              <a:t>元</a:t>
            </a:r>
            <a:r>
              <a:rPr lang="en-US" altLang="zh-CN" sz="1400" b="1" dirty="0">
                <a:solidFill>
                  <a:srgbClr val="F7E5C2"/>
                </a:solidFill>
              </a:rPr>
              <a:t>/</a:t>
            </a:r>
            <a:r>
              <a:rPr lang="zh-CN" altLang="en-US" sz="1400" b="1" dirty="0">
                <a:solidFill>
                  <a:srgbClr val="F7E5C2"/>
                </a:solidFill>
              </a:rPr>
              <a:t>个】</a:t>
            </a:r>
            <a:endParaRPr lang="en-US" altLang="zh-CN" sz="1400" dirty="0">
              <a:solidFill>
                <a:srgbClr val="F7E5C2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8566150" y="4408805"/>
            <a:ext cx="1625600" cy="35814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rgbClr val="F7E5C2"/>
                </a:solidFill>
              </a:rPr>
              <a:t>腰封尺寸：</a:t>
            </a:r>
            <a:r>
              <a:rPr lang="en-US" altLang="zh-CN" sz="1200" dirty="0">
                <a:solidFill>
                  <a:srgbClr val="F7E5C2"/>
                </a:solidFill>
              </a:rPr>
              <a:t>242x80mm</a:t>
            </a:r>
            <a:endParaRPr lang="en-US" altLang="zh-CN" sz="1200" dirty="0">
              <a:solidFill>
                <a:srgbClr val="F7E5C2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89255" y="234950"/>
            <a:ext cx="5067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巳季有福</a:t>
            </a:r>
            <a:r>
              <a:rPr lang="en-US" altLang="zh-CN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W</a:t>
            </a:r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款</a:t>
            </a:r>
            <a:r>
              <a:rPr lang="en-US" altLang="zh-CN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——</a:t>
            </a:r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定制位展示</a:t>
            </a:r>
            <a:endParaRPr lang="en-US" altLang="zh-CN" sz="2400" b="1">
              <a:solidFill>
                <a:srgbClr val="F2D79F"/>
              </a:solidFill>
              <a:latin typeface="Hiragino Sans GB W6" panose="020B0600000000000000" charset="-122"/>
              <a:ea typeface="Hiragino Sans GB W6" panose="020B0600000000000000" charset="-122"/>
              <a:cs typeface="Hiragino Sans GB W6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2967990" y="5830570"/>
            <a:ext cx="1938020" cy="35814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>
              <a:lnSpc>
                <a:spcPct val="100000"/>
              </a:lnSpc>
            </a:pPr>
            <a:r>
              <a:rPr lang="zh-CN" sz="1200" dirty="0">
                <a:solidFill>
                  <a:srgbClr val="F7E5C2"/>
                </a:solidFill>
              </a:rPr>
              <a:t>礼盒腰封可定制</a:t>
            </a:r>
            <a:endParaRPr lang="zh-CN" sz="1200" dirty="0">
              <a:solidFill>
                <a:srgbClr val="F7E5C2"/>
              </a:solidFill>
            </a:endParaRPr>
          </a:p>
        </p:txBody>
      </p:sp>
      <p:pic>
        <p:nvPicPr>
          <p:cNvPr id="11" name="图片 10" descr="元素8"/>
          <p:cNvPicPr>
            <a:picLocks noChangeAspect="1"/>
          </p:cNvPicPr>
          <p:nvPr/>
        </p:nvPicPr>
        <p:blipFill>
          <a:blip r:embed="rId4"/>
          <a:srcRect l="27211" t="1876" r="27160" b="2563"/>
          <a:stretch>
            <a:fillRect/>
          </a:stretch>
        </p:blipFill>
        <p:spPr>
          <a:xfrm>
            <a:off x="2312670" y="1626870"/>
            <a:ext cx="3470275" cy="4061460"/>
          </a:xfrm>
          <a:prstGeom prst="rect">
            <a:avLst/>
          </a:prstGeom>
        </p:spPr>
      </p:pic>
      <p:pic>
        <p:nvPicPr>
          <p:cNvPr id="15" name="图片 14" descr="元素9"/>
          <p:cNvPicPr>
            <a:picLocks noChangeAspect="1"/>
          </p:cNvPicPr>
          <p:nvPr/>
        </p:nvPicPr>
        <p:blipFill>
          <a:blip r:embed="rId5"/>
          <a:srcRect l="27284" t="51955" r="27798" b="15944"/>
          <a:stretch>
            <a:fillRect/>
          </a:stretch>
        </p:blipFill>
        <p:spPr>
          <a:xfrm>
            <a:off x="7427595" y="2687320"/>
            <a:ext cx="3903345" cy="15589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-9525" y="-8890"/>
            <a:ext cx="12249785" cy="6864985"/>
          </a:xfrm>
          <a:prstGeom prst="rect">
            <a:avLst/>
          </a:prstGeom>
          <a:solidFill>
            <a:srgbClr val="E6724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蛇年纸袋2"/>
          <p:cNvPicPr>
            <a:picLocks noChangeAspect="1"/>
          </p:cNvPicPr>
          <p:nvPr/>
        </p:nvPicPr>
        <p:blipFill>
          <a:blip r:embed="rId1"/>
          <a:srcRect l="13807" t="3928" r="12043" b="5655"/>
          <a:stretch>
            <a:fillRect/>
          </a:stretch>
        </p:blipFill>
        <p:spPr>
          <a:xfrm>
            <a:off x="2000250" y="1238885"/>
            <a:ext cx="4192270" cy="511238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240260" cy="930275"/>
          </a:xfrm>
          <a:prstGeom prst="rect">
            <a:avLst/>
          </a:prstGeom>
          <a:solidFill>
            <a:srgbClr val="BC000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7472045" y="6207760"/>
            <a:ext cx="2698115" cy="30226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400" b="1" dirty="0">
                <a:solidFill>
                  <a:srgbClr val="F7E5C2"/>
                </a:solidFill>
              </a:rPr>
              <a:t>【</a:t>
            </a:r>
            <a:r>
              <a:rPr lang="en-US" altLang="zh-CN" sz="1400" b="1" dirty="0">
                <a:solidFill>
                  <a:srgbClr val="F7E5C2"/>
                </a:solidFill>
              </a:rPr>
              <a:t>LOGO</a:t>
            </a:r>
            <a:r>
              <a:rPr lang="zh-CN" sz="1400" b="1" dirty="0">
                <a:solidFill>
                  <a:srgbClr val="F7E5C2"/>
                </a:solidFill>
              </a:rPr>
              <a:t>定制吊牌费用：</a:t>
            </a:r>
            <a:r>
              <a:rPr lang="en-US" altLang="zh-CN" sz="1400" b="1" dirty="0">
                <a:solidFill>
                  <a:srgbClr val="F7E5C2"/>
                </a:solidFill>
              </a:rPr>
              <a:t>2.5</a:t>
            </a:r>
            <a:r>
              <a:rPr lang="zh-CN" altLang="en-US" sz="1400" b="1" dirty="0">
                <a:solidFill>
                  <a:srgbClr val="F7E5C2"/>
                </a:solidFill>
              </a:rPr>
              <a:t>元</a:t>
            </a:r>
            <a:r>
              <a:rPr lang="en-US" altLang="zh-CN" sz="1400" b="1" dirty="0">
                <a:solidFill>
                  <a:srgbClr val="F7E5C2"/>
                </a:solidFill>
              </a:rPr>
              <a:t>/</a:t>
            </a:r>
            <a:r>
              <a:rPr lang="zh-CN" altLang="en-US" sz="1400" b="1" dirty="0">
                <a:solidFill>
                  <a:srgbClr val="F7E5C2"/>
                </a:solidFill>
              </a:rPr>
              <a:t>个】</a:t>
            </a:r>
            <a:endParaRPr lang="en-US" altLang="zh-CN" sz="1400" dirty="0">
              <a:solidFill>
                <a:srgbClr val="F7E5C2"/>
              </a:solidFill>
            </a:endParaRPr>
          </a:p>
        </p:txBody>
      </p:sp>
      <p:pic>
        <p:nvPicPr>
          <p:cNvPr id="9" name="图片 8" descr="蛇年ppt稿件-春联福字红包礼盒-吊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045" y="1534795"/>
            <a:ext cx="2781935" cy="335915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328535" y="4946650"/>
            <a:ext cx="1625600" cy="35814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rgbClr val="F7E5C2"/>
                </a:solidFill>
              </a:rPr>
              <a:t>吊牌正面</a:t>
            </a:r>
            <a:endParaRPr lang="zh-CN" altLang="en-US" sz="1200" dirty="0">
              <a:solidFill>
                <a:srgbClr val="F7E5C2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8912860" y="4946650"/>
            <a:ext cx="1625600" cy="35814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rgbClr val="F7E5C2"/>
                </a:solidFill>
              </a:rPr>
              <a:t>吊牌反面</a:t>
            </a:r>
            <a:endParaRPr lang="zh-CN" altLang="en-US" sz="1200" dirty="0">
              <a:solidFill>
                <a:srgbClr val="F7E5C2"/>
              </a:solidFill>
            </a:endParaRPr>
          </a:p>
        </p:txBody>
      </p:sp>
      <p:cxnSp>
        <p:nvCxnSpPr>
          <p:cNvPr id="16" name="直接连接符 15"/>
          <p:cNvCxnSpPr/>
          <p:nvPr>
            <p:custDataLst>
              <p:tags r:id="rId6"/>
            </p:custDataLst>
          </p:nvPr>
        </p:nvCxnSpPr>
        <p:spPr>
          <a:xfrm>
            <a:off x="1704023" y="4104323"/>
            <a:ext cx="1544955" cy="0"/>
          </a:xfrm>
          <a:prstGeom prst="line">
            <a:avLst/>
          </a:prstGeom>
          <a:ln w="15875">
            <a:solidFill>
              <a:srgbClr val="F7E5C2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587058" y="3956050"/>
            <a:ext cx="1258570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dirty="0">
                <a:solidFill>
                  <a:srgbClr val="F7E5C2"/>
                </a:solidFill>
              </a:rPr>
              <a:t>LOGO</a:t>
            </a:r>
            <a:r>
              <a:rPr lang="zh-CN" altLang="en-US" sz="1400" dirty="0">
                <a:solidFill>
                  <a:srgbClr val="F7E5C2"/>
                </a:solidFill>
              </a:rPr>
              <a:t>定制处</a:t>
            </a:r>
            <a:endParaRPr lang="zh-CN" altLang="en-US" sz="1400" dirty="0">
              <a:solidFill>
                <a:srgbClr val="F7E5C2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89255" y="234950"/>
            <a:ext cx="5067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巳季有福</a:t>
            </a:r>
            <a:r>
              <a:rPr lang="en-US" altLang="zh-CN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S+W</a:t>
            </a:r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款</a:t>
            </a:r>
            <a:r>
              <a:rPr lang="en-US" altLang="zh-CN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——</a:t>
            </a:r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定制位展示</a:t>
            </a:r>
            <a:endParaRPr lang="en-US" altLang="zh-CN" sz="2400" b="1">
              <a:solidFill>
                <a:srgbClr val="F2D79F"/>
              </a:solidFill>
              <a:latin typeface="Hiragino Sans GB W6" panose="020B0600000000000000" charset="-122"/>
              <a:ea typeface="Hiragino Sans GB W6" panose="020B0600000000000000" charset="-122"/>
              <a:cs typeface="Hiragino Sans GB W6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3127375" y="6258560"/>
            <a:ext cx="1938020" cy="35814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rgbClr val="F7E5C2"/>
                </a:solidFill>
              </a:rPr>
              <a:t>手提袋吊牌可定制</a:t>
            </a:r>
            <a:r>
              <a:rPr lang="en-US" altLang="zh-CN" sz="1200" dirty="0">
                <a:solidFill>
                  <a:srgbClr val="F7E5C2"/>
                </a:solidFill>
              </a:rPr>
              <a:t>logo</a:t>
            </a:r>
            <a:endParaRPr lang="en-US" altLang="zh-CN" sz="1200" dirty="0">
              <a:solidFill>
                <a:srgbClr val="F7E5C2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8049895" y="5357495"/>
            <a:ext cx="1625600" cy="35814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rgbClr val="F7E5C2"/>
                </a:solidFill>
              </a:rPr>
              <a:t>吊牌尺寸</a:t>
            </a:r>
            <a:r>
              <a:rPr lang="en-US" altLang="zh-CN" sz="1200" dirty="0">
                <a:solidFill>
                  <a:srgbClr val="F7E5C2"/>
                </a:solidFill>
                <a:sym typeface="+mn-ea"/>
              </a:rPr>
              <a:t>50x90mm</a:t>
            </a:r>
            <a:endParaRPr lang="zh-CN" altLang="en-US" sz="1200" dirty="0">
              <a:solidFill>
                <a:srgbClr val="F7E5C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D:/工作文件/雨虹/蛇年礼盒用图/蛇年ppt稿件-春联福字红包礼盒-主图.jpg蛇年ppt稿件-春联福字红包礼盒-主图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635"/>
            <a:ext cx="12239625" cy="68383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115040" y="1074420"/>
            <a:ext cx="924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2D79F"/>
                </a:solidFill>
                <a:latin typeface="冬青黑体简体中文 W3" panose="020B0300000000000000" charset="-122"/>
                <a:ea typeface="冬青黑体简体中文 W3" panose="020B0300000000000000" charset="-122"/>
                <a:cs typeface="微软雅黑" panose="020B0503020204020204" charset="-122"/>
              </a:rPr>
              <a:t>C</a:t>
            </a:r>
            <a:r>
              <a:rPr lang="zh-CN" altLang="en-US" sz="2800" b="1">
                <a:solidFill>
                  <a:srgbClr val="F2D79F"/>
                </a:solidFill>
                <a:latin typeface="冬青黑体简体中文 W3" panose="020B0300000000000000" charset="-122"/>
                <a:ea typeface="冬青黑体简体中文 W3" panose="020B0300000000000000" charset="-122"/>
                <a:cs typeface="微软雅黑" panose="020B0503020204020204" charset="-122"/>
              </a:rPr>
              <a:t>款</a:t>
            </a:r>
            <a:endParaRPr lang="zh-CN" altLang="en-US" sz="2800" b="1">
              <a:solidFill>
                <a:srgbClr val="F2D79F"/>
              </a:solidFill>
              <a:latin typeface="冬青黑体简体中文 W3" panose="020B0300000000000000" charset="-122"/>
              <a:ea typeface="冬青黑体简体中文 W3" panose="020B0300000000000000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 descr="D:/工作文件/雨虹/蛇年礼盒用图/蛇年ppt稿件-春联.jpg蛇年ppt稿件-春联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635"/>
            <a:ext cx="12239625" cy="683831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8865870" y="1026795"/>
            <a:ext cx="21050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 b="1">
                <a:solidFill>
                  <a:srgbClr val="FFD592"/>
                </a:solidFill>
                <a:effectLst/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随喜自在</a:t>
            </a:r>
            <a:endParaRPr lang="zh-CN" sz="2800" b="1">
              <a:solidFill>
                <a:srgbClr val="FFD592"/>
              </a:solidFill>
              <a:effectLst/>
              <a:latin typeface="Hiragino Sans GB W6" panose="020B0600000000000000" charset="-122"/>
              <a:ea typeface="Hiragino Sans GB W6" panose="020B0600000000000000" charset="-122"/>
              <a:cs typeface="Hiragino Sans GB W6" panose="020B0600000000000000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 b="1">
                <a:solidFill>
                  <a:srgbClr val="FFD592"/>
                </a:solidFill>
                <a:effectLst/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春联福字</a:t>
            </a:r>
            <a:r>
              <a:rPr lang="zh-CN" sz="2800" b="1">
                <a:solidFill>
                  <a:srgbClr val="FFD5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 </a:t>
            </a:r>
            <a:endParaRPr lang="zh-CN" sz="2800" b="1">
              <a:solidFill>
                <a:srgbClr val="FFD5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iragino Sans GB W6" panose="020B0600000000000000" charset="-122"/>
              <a:ea typeface="Hiragino Sans GB W6" panose="020B0600000000000000" charset="-122"/>
              <a:cs typeface="Hiragino Sans GB W6" panose="020B0600000000000000" charset="-122"/>
              <a:sym typeface="+mn-ea"/>
            </a:endParaRPr>
          </a:p>
        </p:txBody>
      </p:sp>
      <p:cxnSp>
        <p:nvCxnSpPr>
          <p:cNvPr id="4" name="直接连接符 3"/>
          <p:cNvCxnSpPr/>
          <p:nvPr>
            <p:custDataLst>
              <p:tags r:id="rId3"/>
            </p:custDataLst>
          </p:nvPr>
        </p:nvCxnSpPr>
        <p:spPr>
          <a:xfrm>
            <a:off x="8964930" y="2062480"/>
            <a:ext cx="599440" cy="0"/>
          </a:xfrm>
          <a:prstGeom prst="line">
            <a:avLst/>
          </a:prstGeom>
          <a:ln>
            <a:solidFill>
              <a:srgbClr val="FFD59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8870315" y="2214880"/>
            <a:ext cx="2563495" cy="1855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乙巳大吉，换旧符，述新年。</a:t>
            </a:r>
            <a:endParaRPr lang="zh-CN" sz="12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zh-CN" sz="12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上联：</a:t>
            </a:r>
            <a:r>
              <a:rPr lang="zh-CN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平安喜乐财运旺</a:t>
            </a:r>
            <a:endParaRPr lang="zh-CN" sz="12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下联：诗酒茶汤有余香</a:t>
            </a:r>
            <a:endParaRPr lang="zh-CN" sz="12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横批：随喜自在</a:t>
            </a:r>
            <a:endParaRPr lang="zh-CN" sz="12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8874125" y="4070350"/>
            <a:ext cx="2802255" cy="152019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20000"/>
              </a:lnSpc>
            </a:pPr>
            <a:r>
              <a:rPr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【春联</a:t>
            </a:r>
            <a:r>
              <a:rPr lang="zh-CN"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福字</a:t>
            </a:r>
            <a:r>
              <a:rPr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endParaRPr sz="13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材质：艺术纸</a:t>
            </a:r>
            <a:endParaRPr sz="13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对联尺寸：165x950mm</a:t>
            </a:r>
            <a:endParaRPr sz="13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横批尺寸：165x450mm</a:t>
            </a:r>
            <a:endParaRPr sz="13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福字尺寸：320x320mm</a:t>
            </a:r>
            <a:endParaRPr sz="13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蛇年ppt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39625" cy="683831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8635365" y="4891405"/>
            <a:ext cx="1661795" cy="111125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1400" b="1" dirty="0">
                <a:solidFill>
                  <a:srgbClr val="FFDAA5"/>
                </a:solidFill>
              </a:rPr>
              <a:t>【红包</a:t>
            </a:r>
            <a:r>
              <a:rPr lang="en-US" altLang="zh-CN" sz="1400" b="1" dirty="0">
                <a:solidFill>
                  <a:srgbClr val="FFDAA5"/>
                </a:solidFill>
              </a:rPr>
              <a:t>*8</a:t>
            </a:r>
            <a:r>
              <a:rPr lang="zh-CN" altLang="en-US" sz="1400" b="1" dirty="0">
                <a:solidFill>
                  <a:srgbClr val="FFDAA5"/>
                </a:solidFill>
              </a:rPr>
              <a:t>】</a:t>
            </a:r>
            <a:endParaRPr lang="zh-CN" altLang="en-US" sz="1400" b="1" dirty="0">
              <a:solidFill>
                <a:srgbClr val="FFDAA5"/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rgbClr val="FFDAA5"/>
                </a:solidFill>
              </a:rPr>
              <a:t>材质：</a:t>
            </a:r>
            <a:r>
              <a:rPr lang="zh-CN" sz="1200" dirty="0">
                <a:solidFill>
                  <a:srgbClr val="FFDAA5"/>
                </a:solidFill>
              </a:rPr>
              <a:t>艺术纸</a:t>
            </a:r>
            <a:endParaRPr lang="zh-CN" sz="1200" dirty="0">
              <a:solidFill>
                <a:srgbClr val="FFDAA5"/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rgbClr val="FFDAA5"/>
                </a:solidFill>
              </a:rPr>
              <a:t>尺寸：</a:t>
            </a:r>
            <a:r>
              <a:rPr lang="en-US" altLang="zh-CN" sz="1200" dirty="0">
                <a:solidFill>
                  <a:srgbClr val="FFDAA5"/>
                </a:solidFill>
              </a:rPr>
              <a:t>90x170mm</a:t>
            </a:r>
            <a:endParaRPr lang="en-US" altLang="zh-CN" sz="1200" dirty="0">
              <a:solidFill>
                <a:srgbClr val="FFDAA5"/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rgbClr val="FFDAA5"/>
                </a:solidFill>
              </a:rPr>
              <a:t>数量：</a:t>
            </a:r>
            <a:r>
              <a:rPr lang="en-US" altLang="zh-CN" sz="1200" dirty="0">
                <a:solidFill>
                  <a:srgbClr val="FFDAA5"/>
                </a:solidFill>
              </a:rPr>
              <a:t>8</a:t>
            </a:r>
            <a:r>
              <a:rPr lang="zh-CN" altLang="en-US" sz="1200" dirty="0">
                <a:solidFill>
                  <a:srgbClr val="FFDAA5"/>
                </a:solidFill>
              </a:rPr>
              <a:t>个</a:t>
            </a:r>
            <a:endParaRPr lang="en-US" altLang="zh-CN" sz="1200" dirty="0">
              <a:solidFill>
                <a:srgbClr val="FFDAA5"/>
              </a:solidFill>
            </a:endParaRPr>
          </a:p>
          <a:p>
            <a:pPr algn="l">
              <a:lnSpc>
                <a:spcPct val="120000"/>
              </a:lnSpc>
            </a:pPr>
            <a:endParaRPr lang="en-US" altLang="zh-CN" sz="1200" dirty="0">
              <a:solidFill>
                <a:srgbClr val="FFDAA5"/>
              </a:solidFill>
            </a:endParaRPr>
          </a:p>
        </p:txBody>
      </p:sp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>
            <a:off x="7984490" y="2083435"/>
            <a:ext cx="599440" cy="0"/>
          </a:xfrm>
          <a:prstGeom prst="line">
            <a:avLst/>
          </a:prstGeom>
          <a:ln>
            <a:solidFill>
              <a:srgbClr val="FFE9A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 descr="D:/工作文件/雨虹/蛇年礼盒用图/蛇年红包.png蛇年红包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9" r="19"/>
          <a:stretch>
            <a:fillRect/>
          </a:stretch>
        </p:blipFill>
        <p:spPr>
          <a:xfrm>
            <a:off x="8044180" y="3094990"/>
            <a:ext cx="2855595" cy="148399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7870825" y="953135"/>
            <a:ext cx="3418840" cy="949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785" b="1">
                <a:solidFill>
                  <a:srgbClr val="FFDAA5"/>
                </a:solidFill>
                <a:effectLst/>
                <a:latin typeface="Hiragino Sans GB W6" panose="020B0600000000000000" charset="-122"/>
                <a:ea typeface="Hiragino Sans GB W6" panose="020B0600000000000000" charset="-122"/>
                <a:cs typeface="微软雅黑" panose="020B0503020204020204" charset="-122"/>
                <a:sym typeface="+mn-ea"/>
              </a:rPr>
              <a:t>灵蛇到</a:t>
            </a:r>
            <a:r>
              <a:rPr lang="en-US" sz="2785" b="1">
                <a:solidFill>
                  <a:srgbClr val="FFDAA5"/>
                </a:solidFill>
                <a:effectLst/>
                <a:latin typeface="Hiragino Sans GB W6" panose="020B0600000000000000" charset="-122"/>
                <a:ea typeface="Hiragino Sans GB W6" panose="020B0600000000000000" charset="-122"/>
                <a:cs typeface="微软雅黑" panose="020B0503020204020204" charset="-122"/>
                <a:sym typeface="+mn-ea"/>
              </a:rPr>
              <a:t>·</a:t>
            </a:r>
            <a:r>
              <a:rPr sz="2785" b="1">
                <a:solidFill>
                  <a:srgbClr val="FFDAA5"/>
                </a:solidFill>
                <a:effectLst/>
                <a:latin typeface="Hiragino Sans GB W6" panose="020B0600000000000000" charset="-122"/>
                <a:ea typeface="Hiragino Sans GB W6" panose="020B0600000000000000" charset="-122"/>
                <a:cs typeface="微软雅黑" panose="020B0503020204020204" charset="-122"/>
                <a:sym typeface="+mn-ea"/>
              </a:rPr>
              <a:t>福气绕</a:t>
            </a:r>
            <a:endParaRPr sz="2785" b="1">
              <a:solidFill>
                <a:srgbClr val="FFDAA5"/>
              </a:solidFill>
              <a:effectLst/>
              <a:latin typeface="Hiragino Sans GB W6" panose="020B0600000000000000" charset="-122"/>
              <a:ea typeface="Hiragino Sans GB W6" panose="020B0600000000000000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985" b="1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创意利事红包</a:t>
            </a:r>
            <a:r>
              <a:rPr lang="zh-CN" sz="2785" b="1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sz="2785" b="1">
              <a:solidFill>
                <a:srgbClr val="FFDAA5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7887335" y="2234565"/>
            <a:ext cx="330454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190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四个红包组成艺术数字“2025”</a:t>
            </a:r>
            <a:r>
              <a:rPr lang="zh-CN" sz="1190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endParaRPr sz="1190">
              <a:solidFill>
                <a:srgbClr val="FFDAA5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190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灵蛇衔运来</a:t>
            </a:r>
            <a:r>
              <a:rPr lang="zh-CN" sz="1190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sz="1190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祝您事事顺利，恭喜发财</a:t>
            </a:r>
            <a:r>
              <a:rPr lang="zh-CN" sz="1190">
                <a:solidFill>
                  <a:srgbClr val="FFDAA5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sz="1190">
              <a:solidFill>
                <a:srgbClr val="FFDAA5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314325" y="6387465"/>
            <a:ext cx="117373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巳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事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意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· 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光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芒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巳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蛇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· 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蛇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得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· 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蛇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献</a:t>
            </a:r>
            <a:r>
              <a:rPr lang="en-US" altLang="zh-CN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200" b="1" spc="14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宝</a:t>
            </a:r>
            <a:endParaRPr lang="zh-CN" altLang="en-US" sz="1200" b="1" spc="1400">
              <a:solidFill>
                <a:srgbClr val="C0000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descr="D:/工作文件/雨虹/蛇年礼盒用图/蛇年红包.png蛇年红包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5"/>
          <a:srcRect l="19" r="19"/>
          <a:stretch>
            <a:fillRect/>
          </a:stretch>
        </p:blipFill>
        <p:spPr>
          <a:xfrm>
            <a:off x="7887335" y="3206750"/>
            <a:ext cx="2855595" cy="1483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 descr="蛇年ppt-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39625" cy="683831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8865870" y="1026795"/>
            <a:ext cx="21050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 b="1">
                <a:solidFill>
                  <a:srgbClr val="FFD592"/>
                </a:solidFill>
                <a:effectLst/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福气满满</a:t>
            </a:r>
            <a:endParaRPr lang="zh-CN" sz="2800" b="1">
              <a:solidFill>
                <a:srgbClr val="FFD592"/>
              </a:solidFill>
              <a:effectLst/>
              <a:latin typeface="Hiragino Sans GB W6" panose="020B0600000000000000" charset="-122"/>
              <a:ea typeface="Hiragino Sans GB W6" panose="020B0600000000000000" charset="-122"/>
              <a:cs typeface="Hiragino Sans GB W6" panose="020B0600000000000000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 b="1">
                <a:solidFill>
                  <a:srgbClr val="FFD592"/>
                </a:solidFill>
                <a:effectLst/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好运手帐</a:t>
            </a:r>
            <a:r>
              <a:rPr lang="zh-CN" sz="2800" b="1">
                <a:solidFill>
                  <a:srgbClr val="FFD5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 </a:t>
            </a:r>
            <a:endParaRPr lang="zh-CN" sz="2800" b="1">
              <a:solidFill>
                <a:srgbClr val="FFD5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iragino Sans GB W6" panose="020B0600000000000000" charset="-122"/>
              <a:ea typeface="Hiragino Sans GB W6" panose="020B0600000000000000" charset="-122"/>
              <a:cs typeface="Hiragino Sans GB W6" panose="020B0600000000000000" charset="-122"/>
              <a:sym typeface="+mn-ea"/>
            </a:endParaRPr>
          </a:p>
        </p:txBody>
      </p:sp>
      <p:cxnSp>
        <p:nvCxnSpPr>
          <p:cNvPr id="4" name="直接连接符 3"/>
          <p:cNvCxnSpPr/>
          <p:nvPr>
            <p:custDataLst>
              <p:tags r:id="rId3"/>
            </p:custDataLst>
          </p:nvPr>
        </p:nvCxnSpPr>
        <p:spPr>
          <a:xfrm>
            <a:off x="8964930" y="2062480"/>
            <a:ext cx="599440" cy="0"/>
          </a:xfrm>
          <a:prstGeom prst="line">
            <a:avLst/>
          </a:prstGeom>
          <a:ln>
            <a:solidFill>
              <a:srgbClr val="FFD59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8870315" y="2214880"/>
            <a:ext cx="2563495" cy="1855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葫芦象征着把所有福气纳入其中，</a:t>
            </a:r>
            <a:endParaRPr lang="zh-CN" sz="12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记录在手帐中的所有美好都会实现 。</a:t>
            </a:r>
            <a:endParaRPr lang="en-US" altLang="zh-CN" sz="1200">
              <a:solidFill>
                <a:srgbClr val="F7E5C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zh-CN" sz="12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8874125" y="4070350"/>
            <a:ext cx="2802255" cy="152019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20000"/>
              </a:lnSpc>
            </a:pPr>
            <a:r>
              <a:rPr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【福气满满小本*1】</a:t>
            </a:r>
            <a:endParaRPr sz="13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材质：</a:t>
            </a:r>
            <a:r>
              <a:rPr lang="en-US"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85g</a:t>
            </a:r>
            <a:r>
              <a:rPr lang="zh-CN"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法比亚诺无酸纸</a:t>
            </a:r>
            <a:endParaRPr sz="13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尺寸：</a:t>
            </a:r>
            <a:r>
              <a:rPr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85x120mm</a:t>
            </a:r>
            <a:endParaRPr sz="13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endParaRPr lang="en-US" altLang="zh-CN" sz="1200" dirty="0">
              <a:solidFill>
                <a:srgbClr val="F7E5C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D:/工作文件/雨虹/蛇年礼盒用图/蛇年ppt稿件-春联福字红包礼盒-贴纸.jpg蛇年ppt稿件-春联福字红包礼盒-贴纸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635"/>
            <a:ext cx="12239625" cy="683831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8865870" y="1349375"/>
            <a:ext cx="21050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 b="1">
                <a:solidFill>
                  <a:srgbClr val="FFD592"/>
                </a:solidFill>
                <a:effectLst/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福福贴贴</a:t>
            </a:r>
            <a:endParaRPr lang="zh-CN" sz="2800" b="1">
              <a:solidFill>
                <a:srgbClr val="FFD592"/>
              </a:solidFill>
              <a:effectLst/>
              <a:latin typeface="Hiragino Sans GB W6" panose="020B0600000000000000" charset="-122"/>
              <a:ea typeface="Hiragino Sans GB W6" panose="020B0600000000000000" charset="-122"/>
              <a:cs typeface="Hiragino Sans GB W6" panose="020B0600000000000000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 b="1">
                <a:solidFill>
                  <a:srgbClr val="FFD592"/>
                </a:solidFill>
                <a:effectLst/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福气贴纸</a:t>
            </a:r>
            <a:r>
              <a:rPr lang="zh-CN" sz="2800" b="1">
                <a:solidFill>
                  <a:srgbClr val="FFD5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 </a:t>
            </a:r>
            <a:endParaRPr lang="zh-CN" sz="2800" b="1">
              <a:solidFill>
                <a:srgbClr val="FFD5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iragino Sans GB W6" panose="020B0600000000000000" charset="-122"/>
              <a:ea typeface="Hiragino Sans GB W6" panose="020B0600000000000000" charset="-122"/>
              <a:cs typeface="Hiragino Sans GB W6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8870315" y="4392930"/>
            <a:ext cx="2157730" cy="152019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20000"/>
              </a:lnSpc>
            </a:pPr>
            <a:r>
              <a:rPr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贴纸</a:t>
            </a:r>
            <a:r>
              <a:rPr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endParaRPr sz="13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材质：</a:t>
            </a:r>
            <a:r>
              <a:rPr lang="zh-CN"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不干胶</a:t>
            </a:r>
            <a:endParaRPr lang="zh-CN" sz="13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尺寸：</a:t>
            </a:r>
            <a:r>
              <a:rPr lang="en-US"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90x360</a:t>
            </a:r>
            <a:r>
              <a:rPr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mm</a:t>
            </a:r>
            <a:endParaRPr sz="13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页数：</a:t>
            </a:r>
            <a:r>
              <a:rPr lang="en-US"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张</a:t>
            </a:r>
            <a:endParaRPr lang="zh-CN" altLang="en-US" sz="13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4"/>
            </p:custDataLst>
          </p:nvPr>
        </p:nvCxnSpPr>
        <p:spPr>
          <a:xfrm>
            <a:off x="8964930" y="2385060"/>
            <a:ext cx="599440" cy="0"/>
          </a:xfrm>
          <a:prstGeom prst="line">
            <a:avLst/>
          </a:prstGeom>
          <a:ln>
            <a:solidFill>
              <a:srgbClr val="FFD59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8870315" y="2537460"/>
            <a:ext cx="2990850" cy="1855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新年氛围感满满的福气贴纸，</a:t>
            </a:r>
            <a:endParaRPr lang="zh-CN" altLang="en-US" sz="12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小巧尺寸不仅可以装饰手帐拼贴，</a:t>
            </a:r>
            <a:endParaRPr lang="zh-CN" altLang="en-US" sz="12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还可以</a:t>
            </a:r>
            <a:r>
              <a:rPr lang="en-US" altLang="zh-CN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DIY</a:t>
            </a:r>
            <a:r>
              <a:rPr lang="zh-CN" altLang="en-US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挂件</a:t>
            </a:r>
            <a:r>
              <a:rPr lang="en-US" altLang="zh-CN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手机壳</a:t>
            </a:r>
            <a:r>
              <a:rPr lang="en-US" altLang="zh-CN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猫窝狗窝等。</a:t>
            </a:r>
            <a:endParaRPr lang="zh-CN" sz="12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制作属于你的新春喜庆小物，福气随身带。</a:t>
            </a:r>
            <a:endParaRPr lang="zh-CN" sz="12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D:/工作文件/雨虹/蛇年礼盒用图/蛇年ppt稿件-春联福字红包礼盒-爆炸图.jpg蛇年ppt稿件-春联福字红包礼盒-爆炸图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635"/>
            <a:ext cx="12239625" cy="683831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 flipH="1">
            <a:off x="3865880" y="5471160"/>
            <a:ext cx="1803400" cy="0"/>
          </a:xfrm>
          <a:prstGeom prst="line">
            <a:avLst/>
          </a:prstGeom>
          <a:ln w="15875">
            <a:solidFill>
              <a:srgbClr val="F7E5C2"/>
            </a:soli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>
            <p:custDataLst>
              <p:tags r:id="rId2"/>
            </p:custDataLst>
          </p:nvPr>
        </p:nvSpPr>
        <p:spPr>
          <a:xfrm>
            <a:off x="2724468" y="5333365"/>
            <a:ext cx="1110615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r"/>
            <a:r>
              <a:rPr lang="zh-CN" sz="1200" dirty="0">
                <a:solidFill>
                  <a:srgbClr val="F7E5C2"/>
                </a:solidFill>
              </a:rPr>
              <a:t>底盒</a:t>
            </a:r>
            <a:endParaRPr lang="en-US" altLang="zh-CN" sz="1400" dirty="0">
              <a:solidFill>
                <a:srgbClr val="F7E5C2"/>
              </a:solidFill>
            </a:endParaRPr>
          </a:p>
          <a:p>
            <a:pPr algn="r"/>
            <a:endParaRPr lang="en-US" altLang="zh-CN" sz="1400" dirty="0">
              <a:solidFill>
                <a:srgbClr val="F7E5C2"/>
              </a:solidFill>
            </a:endParaRPr>
          </a:p>
        </p:txBody>
      </p:sp>
      <p:cxnSp>
        <p:nvCxnSpPr>
          <p:cNvPr id="7" name="直接连接符 6"/>
          <p:cNvCxnSpPr/>
          <p:nvPr>
            <p:custDataLst>
              <p:tags r:id="rId3"/>
            </p:custDataLst>
          </p:nvPr>
        </p:nvCxnSpPr>
        <p:spPr>
          <a:xfrm flipH="1">
            <a:off x="3865880" y="4104640"/>
            <a:ext cx="1341755" cy="0"/>
          </a:xfrm>
          <a:prstGeom prst="line">
            <a:avLst/>
          </a:prstGeom>
          <a:ln w="15875">
            <a:solidFill>
              <a:srgbClr val="F7E5C2"/>
            </a:soli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2724468" y="3966845"/>
            <a:ext cx="1110615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r"/>
            <a:r>
              <a:rPr lang="zh-CN" sz="1200" dirty="0">
                <a:solidFill>
                  <a:srgbClr val="F7E5C2"/>
                </a:solidFill>
              </a:rPr>
              <a:t>春联福字</a:t>
            </a:r>
            <a:endParaRPr lang="zh-CN" sz="1400" dirty="0">
              <a:solidFill>
                <a:srgbClr val="F7E5C2"/>
              </a:solidFill>
            </a:endParaRPr>
          </a:p>
        </p:txBody>
      </p:sp>
      <p:cxnSp>
        <p:nvCxnSpPr>
          <p:cNvPr id="10" name="直接连接符 9"/>
          <p:cNvCxnSpPr/>
          <p:nvPr>
            <p:custDataLst>
              <p:tags r:id="rId5"/>
            </p:custDataLst>
          </p:nvPr>
        </p:nvCxnSpPr>
        <p:spPr>
          <a:xfrm flipH="1">
            <a:off x="3865880" y="2106295"/>
            <a:ext cx="1323975" cy="0"/>
          </a:xfrm>
          <a:prstGeom prst="line">
            <a:avLst/>
          </a:prstGeom>
          <a:ln w="15875">
            <a:solidFill>
              <a:srgbClr val="F7E5C2"/>
            </a:soli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724468" y="1948180"/>
            <a:ext cx="1110615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r"/>
            <a:r>
              <a:rPr lang="zh-CN" sz="1200" dirty="0">
                <a:solidFill>
                  <a:srgbClr val="F7E5C2"/>
                </a:solidFill>
              </a:rPr>
              <a:t>福气贴纸</a:t>
            </a:r>
            <a:r>
              <a:rPr lang="en-US" altLang="zh-CN" sz="1200" dirty="0">
                <a:solidFill>
                  <a:srgbClr val="F7E5C2"/>
                </a:solidFill>
              </a:rPr>
              <a:t>*1</a:t>
            </a:r>
            <a:endParaRPr lang="en-US" altLang="zh-CN" sz="1200" dirty="0">
              <a:solidFill>
                <a:srgbClr val="F7E5C2"/>
              </a:solidFill>
            </a:endParaRPr>
          </a:p>
        </p:txBody>
      </p:sp>
      <p:cxnSp>
        <p:nvCxnSpPr>
          <p:cNvPr id="12" name="直接连接符 11"/>
          <p:cNvCxnSpPr/>
          <p:nvPr>
            <p:custDataLst>
              <p:tags r:id="rId7"/>
            </p:custDataLst>
          </p:nvPr>
        </p:nvCxnSpPr>
        <p:spPr>
          <a:xfrm flipH="1">
            <a:off x="3865880" y="3161665"/>
            <a:ext cx="1298575" cy="0"/>
          </a:xfrm>
          <a:prstGeom prst="line">
            <a:avLst/>
          </a:prstGeom>
          <a:ln w="15875">
            <a:solidFill>
              <a:srgbClr val="F7E5C2"/>
            </a:soli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2620645" y="3023870"/>
            <a:ext cx="1214755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r"/>
            <a:r>
              <a:rPr lang="zh-CN" sz="1200" dirty="0">
                <a:solidFill>
                  <a:srgbClr val="F7E5C2"/>
                </a:solidFill>
              </a:rPr>
              <a:t>福气满满手帐本</a:t>
            </a:r>
            <a:endParaRPr lang="zh-CN" sz="1400" dirty="0">
              <a:solidFill>
                <a:srgbClr val="F7E5C2"/>
              </a:solidFill>
            </a:endParaRPr>
          </a:p>
        </p:txBody>
      </p:sp>
      <p:cxnSp>
        <p:nvCxnSpPr>
          <p:cNvPr id="14" name="直接连接符 13"/>
          <p:cNvCxnSpPr/>
          <p:nvPr>
            <p:custDataLst>
              <p:tags r:id="rId9"/>
            </p:custDataLst>
          </p:nvPr>
        </p:nvCxnSpPr>
        <p:spPr>
          <a:xfrm flipH="1">
            <a:off x="6554470" y="1396365"/>
            <a:ext cx="1899920" cy="0"/>
          </a:xfrm>
          <a:prstGeom prst="line">
            <a:avLst/>
          </a:prstGeom>
          <a:ln w="15875">
            <a:solidFill>
              <a:srgbClr val="F7E5C2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8554085" y="1247775"/>
            <a:ext cx="1110615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/>
            <a:r>
              <a:rPr lang="zh-CN" sz="1200" dirty="0">
                <a:solidFill>
                  <a:srgbClr val="F7E5C2"/>
                </a:solidFill>
              </a:rPr>
              <a:t>盒盖</a:t>
            </a:r>
            <a:endParaRPr lang="en-US" altLang="zh-CN" sz="1400" dirty="0">
              <a:solidFill>
                <a:srgbClr val="F7E5C2"/>
              </a:solidFill>
            </a:endParaRPr>
          </a:p>
          <a:p>
            <a:endParaRPr lang="en-US" altLang="zh-CN" sz="1400" dirty="0">
              <a:solidFill>
                <a:srgbClr val="F7E5C2"/>
              </a:solidFill>
            </a:endParaRPr>
          </a:p>
        </p:txBody>
      </p:sp>
      <p:cxnSp>
        <p:nvCxnSpPr>
          <p:cNvPr id="16" name="直接连接符 15"/>
          <p:cNvCxnSpPr/>
          <p:nvPr>
            <p:custDataLst>
              <p:tags r:id="rId11"/>
            </p:custDataLst>
          </p:nvPr>
        </p:nvCxnSpPr>
        <p:spPr>
          <a:xfrm flipH="1">
            <a:off x="6468110" y="3307715"/>
            <a:ext cx="1986280" cy="0"/>
          </a:xfrm>
          <a:prstGeom prst="line">
            <a:avLst/>
          </a:prstGeom>
          <a:ln w="15875">
            <a:solidFill>
              <a:srgbClr val="F7E5C2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>
            <p:custDataLst>
              <p:tags r:id="rId12"/>
            </p:custDataLst>
          </p:nvPr>
        </p:nvSpPr>
        <p:spPr>
          <a:xfrm>
            <a:off x="8554085" y="3161665"/>
            <a:ext cx="1258570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sz="1200" dirty="0">
                <a:solidFill>
                  <a:srgbClr val="F7E5C2"/>
                </a:solidFill>
              </a:rPr>
              <a:t>贴纸盒</a:t>
            </a:r>
            <a:endParaRPr lang="zh-CN" sz="1400" dirty="0">
              <a:solidFill>
                <a:srgbClr val="F7E5C2"/>
              </a:solidFill>
            </a:endParaRPr>
          </a:p>
        </p:txBody>
      </p:sp>
      <p:cxnSp>
        <p:nvCxnSpPr>
          <p:cNvPr id="18" name="直接连接符 17"/>
          <p:cNvCxnSpPr/>
          <p:nvPr>
            <p:custDataLst>
              <p:tags r:id="rId13"/>
            </p:custDataLst>
          </p:nvPr>
        </p:nvCxnSpPr>
        <p:spPr>
          <a:xfrm flipH="1">
            <a:off x="7416800" y="4430395"/>
            <a:ext cx="1037590" cy="0"/>
          </a:xfrm>
          <a:prstGeom prst="line">
            <a:avLst/>
          </a:prstGeom>
          <a:ln w="15875">
            <a:solidFill>
              <a:srgbClr val="F7E5C2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>
            <p:custDataLst>
              <p:tags r:id="rId14"/>
            </p:custDataLst>
          </p:nvPr>
        </p:nvSpPr>
        <p:spPr>
          <a:xfrm>
            <a:off x="8554085" y="4281805"/>
            <a:ext cx="1450340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sz="1200" dirty="0">
                <a:solidFill>
                  <a:srgbClr val="F7E5C2"/>
                </a:solidFill>
              </a:rPr>
              <a:t>红包外盒</a:t>
            </a:r>
            <a:endParaRPr lang="zh-CN" sz="1400" dirty="0">
              <a:solidFill>
                <a:srgbClr val="F7E5C2"/>
              </a:solidFill>
            </a:endParaRPr>
          </a:p>
        </p:txBody>
      </p:sp>
      <p:cxnSp>
        <p:nvCxnSpPr>
          <p:cNvPr id="20" name="直接连接符 19"/>
          <p:cNvCxnSpPr/>
          <p:nvPr>
            <p:custDataLst>
              <p:tags r:id="rId15"/>
            </p:custDataLst>
          </p:nvPr>
        </p:nvCxnSpPr>
        <p:spPr>
          <a:xfrm flipH="1">
            <a:off x="7399655" y="3812540"/>
            <a:ext cx="1054735" cy="0"/>
          </a:xfrm>
          <a:prstGeom prst="line">
            <a:avLst/>
          </a:prstGeom>
          <a:ln w="15875">
            <a:solidFill>
              <a:srgbClr val="F7E5C2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>
            <p:custDataLst>
              <p:tags r:id="rId16"/>
            </p:custDataLst>
          </p:nvPr>
        </p:nvSpPr>
        <p:spPr>
          <a:xfrm>
            <a:off x="8554085" y="3680460"/>
            <a:ext cx="1196975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zh-CN" sz="1200" dirty="0">
                <a:solidFill>
                  <a:srgbClr val="F7E5C2"/>
                </a:solidFill>
              </a:rPr>
              <a:t>红包</a:t>
            </a:r>
            <a:r>
              <a:rPr lang="en-US" altLang="zh-CN" sz="1200" dirty="0">
                <a:solidFill>
                  <a:srgbClr val="F7E5C2"/>
                </a:solidFill>
              </a:rPr>
              <a:t>*8</a:t>
            </a:r>
            <a:endParaRPr lang="en-US" altLang="zh-CN" sz="1200" dirty="0">
              <a:solidFill>
                <a:srgbClr val="F7E5C2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9255" y="234950"/>
            <a:ext cx="37852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巳季有福</a:t>
            </a:r>
            <a:r>
              <a:rPr lang="en-US" altLang="zh-CN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C</a:t>
            </a:r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款</a:t>
            </a:r>
            <a:r>
              <a:rPr lang="en-US" altLang="zh-CN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——</a:t>
            </a:r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产品清单</a:t>
            </a:r>
            <a:endParaRPr lang="zh-CN" altLang="en-US" sz="2400" b="1">
              <a:solidFill>
                <a:srgbClr val="F2D79F"/>
              </a:solidFill>
              <a:latin typeface="Hiragino Sans GB W6" panose="020B0600000000000000" charset="-122"/>
              <a:ea typeface="Hiragino Sans GB W6" panose="020B0600000000000000" charset="-122"/>
              <a:cs typeface="Hiragino Sans GB W6" panose="020B06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0" y="-8890"/>
            <a:ext cx="12249785" cy="6864985"/>
          </a:xfrm>
          <a:prstGeom prst="rect">
            <a:avLst/>
          </a:prstGeom>
          <a:solidFill>
            <a:srgbClr val="E6724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D:/工作文件/雨虹/蛇年礼盒用图/蛇年红包.png蛇年红包"/>
          <p:cNvPicPr>
            <a:picLocks noChangeAspect="1"/>
          </p:cNvPicPr>
          <p:nvPr/>
        </p:nvPicPr>
        <p:blipFill>
          <a:blip r:embed="rId1"/>
          <a:srcRect l="19" r="19"/>
          <a:stretch>
            <a:fillRect/>
          </a:stretch>
        </p:blipFill>
        <p:spPr>
          <a:xfrm>
            <a:off x="550545" y="3798570"/>
            <a:ext cx="3275330" cy="1701800"/>
          </a:xfrm>
          <a:prstGeom prst="rect">
            <a:avLst/>
          </a:prstGeom>
        </p:spPr>
      </p:pic>
      <p:pic>
        <p:nvPicPr>
          <p:cNvPr id="10" name="图片 9" descr="D:/工作文件/雨虹/蛇年礼盒用图/蛇年红包.png蛇年红包"/>
          <p:cNvPicPr>
            <a:picLocks noChangeAspect="1"/>
          </p:cNvPicPr>
          <p:nvPr/>
        </p:nvPicPr>
        <p:blipFill>
          <a:blip r:embed="rId1"/>
          <a:srcRect l="19" r="19"/>
          <a:stretch>
            <a:fillRect/>
          </a:stretch>
        </p:blipFill>
        <p:spPr>
          <a:xfrm>
            <a:off x="241300" y="3914775"/>
            <a:ext cx="3275330" cy="17018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240260" cy="930275"/>
          </a:xfrm>
          <a:prstGeom prst="rect">
            <a:avLst/>
          </a:prstGeom>
          <a:solidFill>
            <a:srgbClr val="BC000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564380" y="5408930"/>
            <a:ext cx="2202180" cy="10915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200" b="1" dirty="0">
                <a:solidFill>
                  <a:srgbClr val="F7E5C2"/>
                </a:solidFill>
              </a:rPr>
              <a:t>【</a:t>
            </a:r>
            <a:r>
              <a:rPr lang="zh-CN" sz="1200" b="1" dirty="0">
                <a:solidFill>
                  <a:srgbClr val="F7E5C2"/>
                </a:solidFill>
              </a:rPr>
              <a:t>春联福字</a:t>
            </a:r>
            <a:r>
              <a:rPr lang="en-US" altLang="zh-CN" sz="1200" b="1" dirty="0">
                <a:solidFill>
                  <a:srgbClr val="F7E5C2"/>
                </a:solidFill>
              </a:rPr>
              <a:t>*1</a:t>
            </a:r>
            <a:r>
              <a:rPr lang="zh-CN" altLang="en-US" sz="1200" b="1" dirty="0">
                <a:solidFill>
                  <a:srgbClr val="F7E5C2"/>
                </a:solidFill>
              </a:rPr>
              <a:t>】</a:t>
            </a:r>
            <a:endParaRPr lang="zh-CN" altLang="en-US" sz="1200" b="1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材质：</a:t>
            </a:r>
            <a:r>
              <a:rPr lang="zh-CN" sz="1100" dirty="0">
                <a:solidFill>
                  <a:srgbClr val="F7E5C2"/>
                </a:solidFill>
                <a:sym typeface="+mn-ea"/>
              </a:rPr>
              <a:t>艺术纸</a:t>
            </a:r>
            <a:endParaRPr lang="zh-CN" altLang="en-US" sz="1100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对联尺寸：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165x950mm</a:t>
            </a:r>
            <a:endParaRPr lang="en-US" altLang="zh-CN" sz="1100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横批尺寸：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165x450mm</a:t>
            </a:r>
            <a:endParaRPr lang="en-US" altLang="zh-CN" sz="1100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福字尺寸：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320x320mm</a:t>
            </a:r>
            <a:endParaRPr lang="en-US" altLang="zh-CN" sz="1400" dirty="0">
              <a:solidFill>
                <a:srgbClr val="F7E5C2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10271760" y="5675630"/>
            <a:ext cx="1888490" cy="8248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200" b="1" dirty="0">
                <a:solidFill>
                  <a:srgbClr val="F7E5C2"/>
                </a:solidFill>
              </a:rPr>
              <a:t>【</a:t>
            </a:r>
            <a:r>
              <a:rPr lang="zh-CN" altLang="en-US" sz="1200" b="1" dirty="0">
                <a:solidFill>
                  <a:srgbClr val="F7E5C2"/>
                </a:solidFill>
                <a:sym typeface="+mn-ea"/>
              </a:rPr>
              <a:t>外包装盒</a:t>
            </a:r>
            <a:r>
              <a:rPr lang="en-US" altLang="zh-CN" sz="1200" b="1" dirty="0">
                <a:solidFill>
                  <a:srgbClr val="F7E5C2"/>
                </a:solidFill>
                <a:sym typeface="+mn-ea"/>
              </a:rPr>
              <a:t>*1</a:t>
            </a:r>
            <a:r>
              <a:rPr lang="zh-CN" altLang="en-US" sz="1200" b="1" dirty="0">
                <a:solidFill>
                  <a:srgbClr val="F7E5C2"/>
                </a:solidFill>
              </a:rPr>
              <a:t>】</a:t>
            </a:r>
            <a:endParaRPr lang="zh-CN" altLang="en-US" sz="1200" b="1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材质：</a:t>
            </a:r>
            <a:r>
              <a:rPr lang="zh-CN" sz="1100" dirty="0">
                <a:solidFill>
                  <a:srgbClr val="F7E5C2"/>
                </a:solidFill>
                <a:sym typeface="+mn-ea"/>
              </a:rPr>
              <a:t>艺术纸</a:t>
            </a:r>
            <a:endParaRPr lang="zh-CN" altLang="en-US" sz="1100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尺寸：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99x336x70mm</a:t>
            </a:r>
            <a:endParaRPr lang="en-US" altLang="zh-CN" sz="1100" dirty="0">
              <a:solidFill>
                <a:srgbClr val="F7E5C2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7988300" y="4653280"/>
            <a:ext cx="2002155" cy="94742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200" b="1" dirty="0">
                <a:solidFill>
                  <a:srgbClr val="F7E5C2"/>
                </a:solidFill>
              </a:rPr>
              <a:t>【福气满满手帐本</a:t>
            </a:r>
            <a:r>
              <a:rPr lang="en-US" altLang="zh-CN" sz="1200" b="1" dirty="0">
                <a:solidFill>
                  <a:srgbClr val="F7E5C2"/>
                </a:solidFill>
              </a:rPr>
              <a:t>*1</a:t>
            </a:r>
            <a:r>
              <a:rPr lang="zh-CN" altLang="en-US" sz="1200" b="1" dirty="0">
                <a:solidFill>
                  <a:srgbClr val="F7E5C2"/>
                </a:solidFill>
              </a:rPr>
              <a:t>】</a:t>
            </a:r>
            <a:endParaRPr lang="zh-CN" altLang="en-US" sz="1200" b="1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材质：</a:t>
            </a:r>
            <a:r>
              <a:rPr lang="zh-CN" sz="1100" dirty="0">
                <a:solidFill>
                  <a:srgbClr val="F7E5C2"/>
                </a:solidFill>
                <a:sym typeface="+mn-ea"/>
              </a:rPr>
              <a:t>艺术纸</a:t>
            </a:r>
            <a:endParaRPr lang="zh-CN" altLang="en-US" sz="1100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尺寸：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85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x120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mm</a:t>
            </a:r>
            <a:endParaRPr lang="en-US" altLang="zh-CN" sz="1400" dirty="0">
              <a:solidFill>
                <a:srgbClr val="F7E5C2"/>
              </a:solidFill>
            </a:endParaRPr>
          </a:p>
        </p:txBody>
      </p:sp>
      <p:pic>
        <p:nvPicPr>
          <p:cNvPr id="27" name="图片 26" descr="D:/工作文件/雨虹/蛇年礼盒用图/蛇年春联.png蛇年春联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156" b="156"/>
          <a:stretch>
            <a:fillRect/>
          </a:stretch>
        </p:blipFill>
        <p:spPr>
          <a:xfrm>
            <a:off x="4242435" y="1681480"/>
            <a:ext cx="3262630" cy="35083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1" name="文本框 30"/>
          <p:cNvSpPr txBox="1"/>
          <p:nvPr>
            <p:custDataLst>
              <p:tags r:id="rId7"/>
            </p:custDataLst>
          </p:nvPr>
        </p:nvSpPr>
        <p:spPr>
          <a:xfrm>
            <a:off x="1274445" y="5675630"/>
            <a:ext cx="2202180" cy="8248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200" b="1" dirty="0">
                <a:solidFill>
                  <a:srgbClr val="F7E5C2"/>
                </a:solidFill>
              </a:rPr>
              <a:t>【利事红包</a:t>
            </a:r>
            <a:r>
              <a:rPr lang="en-US" altLang="zh-CN" sz="1200" b="1" dirty="0">
                <a:solidFill>
                  <a:srgbClr val="F7E5C2"/>
                </a:solidFill>
              </a:rPr>
              <a:t>*8</a:t>
            </a:r>
            <a:r>
              <a:rPr lang="zh-CN" altLang="en-US" sz="1200" b="1" dirty="0">
                <a:solidFill>
                  <a:srgbClr val="F7E5C2"/>
                </a:solidFill>
              </a:rPr>
              <a:t>】</a:t>
            </a:r>
            <a:endParaRPr lang="zh-CN" altLang="en-US" sz="1200" b="1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材质：</a:t>
            </a:r>
            <a:r>
              <a:rPr lang="zh-CN" sz="1100" dirty="0">
                <a:solidFill>
                  <a:srgbClr val="F7E5C2"/>
                </a:solidFill>
                <a:sym typeface="+mn-ea"/>
              </a:rPr>
              <a:t>艺术纸</a:t>
            </a:r>
            <a:endParaRPr lang="zh-CN" altLang="en-US" sz="1100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尺寸：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90x170mm</a:t>
            </a:r>
            <a:endParaRPr lang="en-US" altLang="zh-CN" sz="1400" dirty="0">
              <a:solidFill>
                <a:srgbClr val="F7E5C2"/>
              </a:solidFill>
            </a:endParaRPr>
          </a:p>
        </p:txBody>
      </p:sp>
      <p:pic>
        <p:nvPicPr>
          <p:cNvPr id="39" name="图片 38" descr="D:/工作文件/雨虹/蛇年礼盒用图/蛇年外包装.png蛇年外包装"/>
          <p:cNvPicPr>
            <a:picLocks noChangeAspect="1"/>
          </p:cNvPicPr>
          <p:nvPr/>
        </p:nvPicPr>
        <p:blipFill>
          <a:blip r:embed="rId8"/>
          <a:srcRect t="-91" b="-29"/>
          <a:stretch>
            <a:fillRect/>
          </a:stretch>
        </p:blipFill>
        <p:spPr>
          <a:xfrm>
            <a:off x="10417175" y="1080770"/>
            <a:ext cx="836295" cy="410908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 descr="D:/工作文件/雨虹/蛇年礼盒用图/蛇年小本.png蛇年小本"/>
          <p:cNvPicPr>
            <a:picLocks noChangeAspect="1"/>
          </p:cNvPicPr>
          <p:nvPr/>
        </p:nvPicPr>
        <p:blipFill>
          <a:blip r:embed="rId9"/>
          <a:srcRect l="-2883" t="-1438" r="-2792"/>
          <a:stretch>
            <a:fillRect/>
          </a:stretch>
        </p:blipFill>
        <p:spPr>
          <a:xfrm>
            <a:off x="8176260" y="2998470"/>
            <a:ext cx="1156970" cy="15455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2" name="文本框 41"/>
          <p:cNvSpPr txBox="1"/>
          <p:nvPr>
            <p:custDataLst>
              <p:tags r:id="rId10"/>
            </p:custDataLst>
          </p:nvPr>
        </p:nvSpPr>
        <p:spPr>
          <a:xfrm>
            <a:off x="1274445" y="2998470"/>
            <a:ext cx="2202180" cy="8248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200" b="1" dirty="0">
                <a:solidFill>
                  <a:srgbClr val="F7E5C2"/>
                </a:solidFill>
              </a:rPr>
              <a:t>【福气贴纸</a:t>
            </a:r>
            <a:r>
              <a:rPr lang="en-US" altLang="zh-CN" sz="1200" b="1" dirty="0">
                <a:solidFill>
                  <a:srgbClr val="F7E5C2"/>
                </a:solidFill>
              </a:rPr>
              <a:t>*1</a:t>
            </a:r>
            <a:r>
              <a:rPr lang="zh-CN" altLang="en-US" sz="1200" b="1" dirty="0">
                <a:solidFill>
                  <a:srgbClr val="F7E5C2"/>
                </a:solidFill>
              </a:rPr>
              <a:t>】</a:t>
            </a:r>
            <a:endParaRPr lang="zh-CN" altLang="en-US" sz="1200" b="1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材质：</a:t>
            </a:r>
            <a:r>
              <a:rPr lang="zh-CN" sz="1100" dirty="0">
                <a:solidFill>
                  <a:srgbClr val="F7E5C2"/>
                </a:solidFill>
                <a:sym typeface="+mn-ea"/>
              </a:rPr>
              <a:t>艺术纸</a:t>
            </a:r>
            <a:endParaRPr lang="zh-CN" altLang="en-US" sz="1100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  <a:sym typeface="+mn-ea"/>
              </a:rPr>
              <a:t>尺寸：</a:t>
            </a:r>
            <a:r>
              <a:rPr lang="en-US" altLang="zh-CN" sz="1100" dirty="0">
                <a:solidFill>
                  <a:srgbClr val="F7E5C2"/>
                </a:solidFill>
                <a:sym typeface="+mn-ea"/>
              </a:rPr>
              <a:t>90x360mm</a:t>
            </a:r>
            <a:endParaRPr lang="en-US" altLang="zh-CN" sz="1100" dirty="0">
              <a:solidFill>
                <a:srgbClr val="F7E5C2"/>
              </a:solidFill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100" dirty="0">
                <a:solidFill>
                  <a:srgbClr val="F7E5C2"/>
                </a:solidFill>
              </a:rPr>
              <a:t>页数：</a:t>
            </a:r>
            <a:r>
              <a:rPr lang="en-US" altLang="zh-CN" sz="1100" dirty="0">
                <a:solidFill>
                  <a:srgbClr val="F7E5C2"/>
                </a:solidFill>
              </a:rPr>
              <a:t>10</a:t>
            </a:r>
            <a:r>
              <a:rPr lang="zh-CN" altLang="en-US" sz="1100" dirty="0">
                <a:solidFill>
                  <a:srgbClr val="F7E5C2"/>
                </a:solidFill>
              </a:rPr>
              <a:t>张</a:t>
            </a:r>
            <a:endParaRPr lang="zh-CN" altLang="en-US" sz="1100" dirty="0">
              <a:solidFill>
                <a:srgbClr val="F7E5C2"/>
              </a:solidFill>
            </a:endParaRPr>
          </a:p>
          <a:p>
            <a:pPr algn="l">
              <a:lnSpc>
                <a:spcPct val="100000"/>
              </a:lnSpc>
            </a:pPr>
            <a:endParaRPr lang="zh-CN" altLang="en-US" sz="1400" dirty="0">
              <a:solidFill>
                <a:srgbClr val="F7E5C2"/>
              </a:solidFill>
            </a:endParaRPr>
          </a:p>
        </p:txBody>
      </p:sp>
      <p:pic>
        <p:nvPicPr>
          <p:cNvPr id="13" name="图片 12" descr="蛇年贴纸-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8615" y="1673860"/>
            <a:ext cx="520700" cy="117602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89255" y="234950"/>
            <a:ext cx="37852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巳季有福</a:t>
            </a:r>
            <a:r>
              <a:rPr lang="en-US" altLang="zh-CN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C</a:t>
            </a:r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款</a:t>
            </a:r>
            <a:r>
              <a:rPr lang="en-US" altLang="zh-CN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——</a:t>
            </a:r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产品清单</a:t>
            </a:r>
            <a:endParaRPr lang="zh-CN" altLang="en-US" sz="2400" b="1">
              <a:solidFill>
                <a:srgbClr val="F2D79F"/>
              </a:solidFill>
              <a:latin typeface="Hiragino Sans GB W6" panose="020B0600000000000000" charset="-122"/>
              <a:ea typeface="Hiragino Sans GB W6" panose="020B0600000000000000" charset="-122"/>
              <a:cs typeface="Hiragino Sans GB W6" panose="020B06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-9525" y="-8890"/>
            <a:ext cx="12249785" cy="6864985"/>
          </a:xfrm>
          <a:prstGeom prst="rect">
            <a:avLst/>
          </a:prstGeom>
          <a:solidFill>
            <a:srgbClr val="E6724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240260" cy="930275"/>
          </a:xfrm>
          <a:prstGeom prst="rect">
            <a:avLst/>
          </a:prstGeom>
          <a:solidFill>
            <a:srgbClr val="BC000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D:/工作文件/雨虹/蛇年礼盒用图/蛇年ppt稿件-春联福字红包礼盒-吊牌挂盒效果.png蛇年ppt稿件-春联福字红包礼盒-吊牌挂盒效果"/>
          <p:cNvPicPr>
            <a:picLocks noChangeAspect="1"/>
          </p:cNvPicPr>
          <p:nvPr/>
        </p:nvPicPr>
        <p:blipFill>
          <a:blip r:embed="rId1"/>
          <a:srcRect l="6" r="63139"/>
          <a:stretch>
            <a:fillRect/>
          </a:stretch>
        </p:blipFill>
        <p:spPr>
          <a:xfrm>
            <a:off x="1592580" y="918210"/>
            <a:ext cx="3480435" cy="5276215"/>
          </a:xfrm>
          <a:prstGeom prst="rect">
            <a:avLst/>
          </a:prstGeom>
        </p:spPr>
      </p:pic>
      <p:pic>
        <p:nvPicPr>
          <p:cNvPr id="9" name="图片 8" descr="蛇年ppt稿件-春联福字红包礼盒-吊牌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310" y="1447165"/>
            <a:ext cx="2781935" cy="335915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171055" y="4841240"/>
            <a:ext cx="1625600" cy="35814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rgbClr val="F7E5C2"/>
                </a:solidFill>
              </a:rPr>
              <a:t>吊牌正面</a:t>
            </a:r>
            <a:endParaRPr lang="zh-CN" altLang="en-US" sz="1200" dirty="0">
              <a:solidFill>
                <a:srgbClr val="F7E5C2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8755380" y="4841240"/>
            <a:ext cx="1625600" cy="35814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rgbClr val="F7E5C2"/>
                </a:solidFill>
              </a:rPr>
              <a:t>吊牌反面</a:t>
            </a:r>
            <a:endParaRPr lang="zh-CN" altLang="en-US" sz="1200" dirty="0">
              <a:solidFill>
                <a:srgbClr val="F7E5C2"/>
              </a:solidFill>
            </a:endParaRPr>
          </a:p>
        </p:txBody>
      </p:sp>
      <p:cxnSp>
        <p:nvCxnSpPr>
          <p:cNvPr id="16" name="直接连接符 15"/>
          <p:cNvCxnSpPr/>
          <p:nvPr>
            <p:custDataLst>
              <p:tags r:id="rId5"/>
            </p:custDataLst>
          </p:nvPr>
        </p:nvCxnSpPr>
        <p:spPr>
          <a:xfrm>
            <a:off x="1730058" y="3459798"/>
            <a:ext cx="1544955" cy="0"/>
          </a:xfrm>
          <a:prstGeom prst="line">
            <a:avLst/>
          </a:prstGeom>
          <a:ln w="15875">
            <a:solidFill>
              <a:srgbClr val="F7E5C2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613093" y="3311525"/>
            <a:ext cx="1258570" cy="38036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dirty="0">
                <a:solidFill>
                  <a:srgbClr val="F7E5C2"/>
                </a:solidFill>
              </a:rPr>
              <a:t>LOGO</a:t>
            </a:r>
            <a:r>
              <a:rPr lang="zh-CN" altLang="en-US" sz="1400" dirty="0">
                <a:solidFill>
                  <a:srgbClr val="F7E5C2"/>
                </a:solidFill>
              </a:rPr>
              <a:t>定制处</a:t>
            </a:r>
            <a:endParaRPr lang="zh-CN" altLang="en-US" sz="1400" dirty="0">
              <a:solidFill>
                <a:srgbClr val="F7E5C2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89255" y="234950"/>
            <a:ext cx="5067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巳季有福</a:t>
            </a:r>
            <a:r>
              <a:rPr lang="en-US" altLang="zh-CN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C</a:t>
            </a:r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款</a:t>
            </a:r>
            <a:r>
              <a:rPr lang="en-US" altLang="zh-CN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——</a:t>
            </a:r>
            <a:r>
              <a:rPr lang="zh-CN" altLang="en-US" sz="2400" b="1">
                <a:solidFill>
                  <a:srgbClr val="F2D79F"/>
                </a:solidFill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定制位展示</a:t>
            </a:r>
            <a:endParaRPr lang="en-US" altLang="zh-CN" sz="2400" b="1">
              <a:solidFill>
                <a:srgbClr val="F2D79F"/>
              </a:solidFill>
              <a:latin typeface="Hiragino Sans GB W6" panose="020B0600000000000000" charset="-122"/>
              <a:ea typeface="Hiragino Sans GB W6" panose="020B0600000000000000" charset="-122"/>
              <a:cs typeface="Hiragino Sans GB W6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7472045" y="6207760"/>
            <a:ext cx="2698115" cy="30226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400" b="1" dirty="0">
                <a:solidFill>
                  <a:srgbClr val="F7E5C2"/>
                </a:solidFill>
              </a:rPr>
              <a:t>【</a:t>
            </a:r>
            <a:r>
              <a:rPr lang="en-US" altLang="zh-CN" sz="1400" b="1" dirty="0">
                <a:solidFill>
                  <a:srgbClr val="F7E5C2"/>
                </a:solidFill>
              </a:rPr>
              <a:t>LOGO</a:t>
            </a:r>
            <a:r>
              <a:rPr lang="zh-CN" sz="1400" b="1" dirty="0">
                <a:solidFill>
                  <a:srgbClr val="F7E5C2"/>
                </a:solidFill>
              </a:rPr>
              <a:t>定制吊牌费用：</a:t>
            </a:r>
            <a:r>
              <a:rPr lang="en-US" altLang="zh-CN" sz="1400" b="1" dirty="0">
                <a:solidFill>
                  <a:srgbClr val="F7E5C2"/>
                </a:solidFill>
              </a:rPr>
              <a:t>2.5</a:t>
            </a:r>
            <a:r>
              <a:rPr lang="zh-CN" altLang="en-US" sz="1400" b="1" dirty="0">
                <a:solidFill>
                  <a:srgbClr val="F7E5C2"/>
                </a:solidFill>
              </a:rPr>
              <a:t>元</a:t>
            </a:r>
            <a:r>
              <a:rPr lang="en-US" altLang="zh-CN" sz="1400" b="1" dirty="0">
                <a:solidFill>
                  <a:srgbClr val="F7E5C2"/>
                </a:solidFill>
              </a:rPr>
              <a:t>/</a:t>
            </a:r>
            <a:r>
              <a:rPr lang="zh-CN" altLang="en-US" sz="1400" b="1" dirty="0">
                <a:solidFill>
                  <a:srgbClr val="F7E5C2"/>
                </a:solidFill>
              </a:rPr>
              <a:t>个】</a:t>
            </a:r>
            <a:endParaRPr lang="en-US" altLang="zh-CN" sz="1400" dirty="0">
              <a:solidFill>
                <a:srgbClr val="F7E5C2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8049895" y="5357495"/>
            <a:ext cx="1625600" cy="35814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rgbClr val="F7E5C2"/>
                </a:solidFill>
              </a:rPr>
              <a:t>吊牌尺寸</a:t>
            </a:r>
            <a:r>
              <a:rPr lang="en-US" altLang="zh-CN" sz="1200" dirty="0">
                <a:solidFill>
                  <a:srgbClr val="F7E5C2"/>
                </a:solidFill>
                <a:sym typeface="+mn-ea"/>
              </a:rPr>
              <a:t>50x90mm</a:t>
            </a:r>
            <a:endParaRPr lang="zh-CN" altLang="en-US" sz="1200" dirty="0">
              <a:solidFill>
                <a:srgbClr val="F7E5C2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2665730" y="6258560"/>
            <a:ext cx="1938020" cy="35814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rgbClr val="F7E5C2"/>
                </a:solidFill>
              </a:rPr>
              <a:t>外盒吊牌可定制</a:t>
            </a:r>
            <a:r>
              <a:rPr lang="en-US" altLang="zh-CN" sz="1200" dirty="0">
                <a:solidFill>
                  <a:srgbClr val="F7E5C2"/>
                </a:solidFill>
              </a:rPr>
              <a:t>logo</a:t>
            </a:r>
            <a:endParaRPr lang="en-US" altLang="zh-CN" sz="1200" dirty="0">
              <a:solidFill>
                <a:srgbClr val="F7E5C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蛇年ppt-1.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39625" cy="68383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718050" y="6423660"/>
            <a:ext cx="354647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rgbClr val="F2D79F"/>
                </a:solidFill>
                <a:latin typeface="冬青黑体简体中文 W3" panose="020B0300000000000000" charset="-122"/>
                <a:ea typeface="冬青黑体简体中文 W3" panose="020B0300000000000000" charset="-122"/>
                <a:cs typeface="微软雅黑" panose="020B0503020204020204" charset="-122"/>
              </a:rPr>
              <a:t>Design. made by WILLING HORSE  </a:t>
            </a:r>
            <a:r>
              <a:rPr lang="zh-CN" altLang="en-US" sz="1000">
                <a:solidFill>
                  <a:srgbClr val="F2D79F"/>
                </a:solidFill>
                <a:latin typeface="冬青黑体简体中文 W3" panose="020B0300000000000000" charset="-122"/>
                <a:ea typeface="冬青黑体简体中文 W3" panose="020B0300000000000000" charset="-122"/>
                <a:cs typeface="微软雅黑" panose="020B0503020204020204" charset="-122"/>
              </a:rPr>
              <a:t>赞马出品</a:t>
            </a:r>
            <a:endParaRPr lang="zh-CN" altLang="en-US" sz="1000">
              <a:solidFill>
                <a:srgbClr val="F2D79F"/>
              </a:solidFill>
              <a:latin typeface="冬青黑体简体中文 W3" panose="020B0300000000000000" charset="-122"/>
              <a:ea typeface="冬青黑体简体中文 W3" panose="020B0300000000000000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115040" y="5423535"/>
            <a:ext cx="924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2D79F"/>
                </a:solidFill>
                <a:latin typeface="冬青黑体简体中文 W3" panose="020B0300000000000000" charset="-122"/>
                <a:ea typeface="冬青黑体简体中文 W3" panose="020B0300000000000000" charset="-122"/>
                <a:cs typeface="微软雅黑" panose="020B0503020204020204" charset="-122"/>
              </a:rPr>
              <a:t>S</a:t>
            </a:r>
            <a:r>
              <a:rPr lang="zh-CN" altLang="en-US" sz="2800" b="1">
                <a:solidFill>
                  <a:srgbClr val="F2D79F"/>
                </a:solidFill>
                <a:latin typeface="冬青黑体简体中文 W3" panose="020B0300000000000000" charset="-122"/>
                <a:ea typeface="冬青黑体简体中文 W3" panose="020B0300000000000000" charset="-122"/>
                <a:cs typeface="微软雅黑" panose="020B0503020204020204" charset="-122"/>
              </a:rPr>
              <a:t>款</a:t>
            </a:r>
            <a:endParaRPr lang="zh-CN" altLang="en-US" sz="2800" b="1">
              <a:solidFill>
                <a:srgbClr val="F2D79F"/>
              </a:solidFill>
              <a:latin typeface="冬青黑体简体中文 W3" panose="020B0300000000000000" charset="-122"/>
              <a:ea typeface="冬青黑体简体中文 W3" panose="020B0300000000000000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1270"/>
            <a:ext cx="12239625" cy="6838315"/>
          </a:xfrm>
          <a:prstGeom prst="rect">
            <a:avLst/>
          </a:prstGeom>
          <a:solidFill>
            <a:srgbClr val="FFDAA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竖版主图"/>
          <p:cNvPicPr>
            <a:picLocks noChangeAspect="1"/>
          </p:cNvPicPr>
          <p:nvPr/>
        </p:nvPicPr>
        <p:blipFill>
          <a:blip r:embed="rId1"/>
          <a:srcRect r="41572"/>
          <a:stretch>
            <a:fillRect/>
          </a:stretch>
        </p:blipFill>
        <p:spPr>
          <a:xfrm>
            <a:off x="0" y="635"/>
            <a:ext cx="7151370" cy="683831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7601585" y="934720"/>
            <a:ext cx="35566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1400" b="1" spc="500">
                <a:solidFill>
                  <a:srgbClr val="7D1811"/>
                </a:solidFill>
                <a:uFillTx/>
              </a:rPr>
              <a:t>光</a:t>
            </a:r>
            <a:r>
              <a:rPr lang="en-US" altLang="zh-CN" sz="1400" b="1" spc="500">
                <a:solidFill>
                  <a:srgbClr val="7D1811"/>
                </a:solidFill>
                <a:uFillTx/>
              </a:rPr>
              <a:t>/</a:t>
            </a:r>
            <a:r>
              <a:rPr lang="zh-CN" sz="1400" b="1" spc="500">
                <a:solidFill>
                  <a:srgbClr val="7D1811"/>
                </a:solidFill>
                <a:uFillTx/>
              </a:rPr>
              <a:t>芒</a:t>
            </a:r>
            <a:r>
              <a:rPr lang="en-US" altLang="zh-CN" sz="1400" b="1" spc="500">
                <a:solidFill>
                  <a:srgbClr val="7D1811"/>
                </a:solidFill>
                <a:uFillTx/>
              </a:rPr>
              <a:t>/</a:t>
            </a:r>
            <a:r>
              <a:rPr lang="zh-CN" sz="1400" b="1" spc="500">
                <a:solidFill>
                  <a:srgbClr val="7D1811"/>
                </a:solidFill>
                <a:uFillTx/>
              </a:rPr>
              <a:t>巳</a:t>
            </a:r>
            <a:r>
              <a:rPr lang="en-US" altLang="zh-CN" sz="1400" b="1" spc="500">
                <a:solidFill>
                  <a:srgbClr val="7D1811"/>
                </a:solidFill>
                <a:uFillTx/>
              </a:rPr>
              <a:t>/</a:t>
            </a:r>
            <a:r>
              <a:rPr lang="zh-CN" sz="1400" b="1" spc="500">
                <a:solidFill>
                  <a:srgbClr val="7D1811"/>
                </a:solidFill>
                <a:uFillTx/>
              </a:rPr>
              <a:t>蛇</a:t>
            </a:r>
            <a:r>
              <a:rPr lang="en-US" altLang="zh-CN" sz="1400" b="1" spc="500">
                <a:solidFill>
                  <a:srgbClr val="7D1811"/>
                </a:solidFill>
                <a:uFillTx/>
              </a:rPr>
              <a:t>    </a:t>
            </a:r>
            <a:r>
              <a:rPr lang="zh-CN" altLang="en-US" sz="1400" b="1" spc="500">
                <a:solidFill>
                  <a:srgbClr val="7D1811"/>
                </a:solidFill>
                <a:uFillTx/>
              </a:rPr>
              <a:t>有</a:t>
            </a:r>
            <a:r>
              <a:rPr lang="en-US" altLang="zh-CN" sz="1400" b="1" spc="500">
                <a:solidFill>
                  <a:srgbClr val="7D1811"/>
                </a:solidFill>
                <a:uFillTx/>
              </a:rPr>
              <a:t>/</a:t>
            </a:r>
            <a:r>
              <a:rPr lang="zh-CN" altLang="en-US" sz="1400" b="1" spc="500">
                <a:solidFill>
                  <a:srgbClr val="7D1811"/>
                </a:solidFill>
                <a:uFillTx/>
              </a:rPr>
              <a:t>蛇</a:t>
            </a:r>
            <a:r>
              <a:rPr lang="en-US" altLang="zh-CN" sz="1400" b="1" spc="500">
                <a:solidFill>
                  <a:srgbClr val="7D1811"/>
                </a:solidFill>
                <a:uFillTx/>
              </a:rPr>
              <a:t>/</a:t>
            </a:r>
            <a:r>
              <a:rPr lang="zh-CN" altLang="en-US" sz="1400" b="1" spc="500">
                <a:solidFill>
                  <a:srgbClr val="7D1811"/>
                </a:solidFill>
                <a:uFillTx/>
              </a:rPr>
              <a:t>有</a:t>
            </a:r>
            <a:r>
              <a:rPr lang="en-US" altLang="zh-CN" sz="1400" b="1" spc="500">
                <a:solidFill>
                  <a:srgbClr val="7D1811"/>
                </a:solidFill>
                <a:uFillTx/>
              </a:rPr>
              <a:t>/</a:t>
            </a:r>
            <a:r>
              <a:rPr lang="zh-CN" altLang="en-US" sz="1400" b="1" spc="500">
                <a:solidFill>
                  <a:srgbClr val="7D1811"/>
                </a:solidFill>
                <a:uFillTx/>
              </a:rPr>
              <a:t>得</a:t>
            </a:r>
            <a:endParaRPr lang="zh-CN" altLang="en-US" sz="1400" b="1" spc="500">
              <a:solidFill>
                <a:srgbClr val="7D1811"/>
              </a:solidFill>
              <a:uFillTx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7534910" y="295275"/>
            <a:ext cx="39433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7D1811"/>
                </a:solidFill>
                <a:sym typeface="+mn-ea"/>
              </a:rPr>
              <a:t>巳季有福礼盒</a:t>
            </a:r>
            <a:r>
              <a:rPr lang="en-US" altLang="zh-CN" sz="3200" b="1">
                <a:solidFill>
                  <a:srgbClr val="7D1811"/>
                </a:solidFill>
                <a:sym typeface="+mn-ea"/>
              </a:rPr>
              <a:t> S </a:t>
            </a:r>
            <a:r>
              <a:rPr lang="zh-CN" altLang="en-US" sz="3200" b="1">
                <a:solidFill>
                  <a:srgbClr val="7D1811"/>
                </a:solidFill>
                <a:sym typeface="+mn-ea"/>
              </a:rPr>
              <a:t>款</a:t>
            </a:r>
            <a:endParaRPr lang="zh-CN" altLang="en-US" sz="3200" b="1">
              <a:solidFill>
                <a:srgbClr val="7D1811"/>
              </a:solidFill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7534910" y="4544060"/>
            <a:ext cx="3390900" cy="1524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80000"/>
              </a:lnSpc>
            </a:pPr>
            <a:r>
              <a:rPr lang="zh-CN" altLang="en-US" sz="1400" b="1">
                <a:solidFill>
                  <a:srgbClr val="7D1811"/>
                </a:solidFill>
                <a:sym typeface="+mn-ea"/>
              </a:rPr>
              <a:t>零售价</a:t>
            </a:r>
            <a:r>
              <a:rPr lang="en-US" altLang="zh-CN" sz="1400" b="1">
                <a:solidFill>
                  <a:srgbClr val="7D1811"/>
                </a:solidFill>
                <a:sym typeface="+mn-ea"/>
              </a:rPr>
              <a:t>  </a:t>
            </a:r>
            <a:r>
              <a:rPr lang="en-US" altLang="zh-CN" b="1">
                <a:solidFill>
                  <a:srgbClr val="7D1811"/>
                </a:solidFill>
                <a:latin typeface="+mj-ea"/>
                <a:ea typeface="+mj-ea"/>
                <a:sym typeface="+mn-ea"/>
              </a:rPr>
              <a:t>¥268</a:t>
            </a:r>
            <a:r>
              <a:rPr lang="en-US" altLang="zh-CN" b="1">
                <a:solidFill>
                  <a:srgbClr val="7D1811"/>
                </a:solidFill>
                <a:sym typeface="+mn-ea"/>
              </a:rPr>
              <a:t> </a:t>
            </a:r>
            <a:r>
              <a:rPr lang="zh-CN" altLang="en-US" sz="1400" b="1">
                <a:solidFill>
                  <a:srgbClr val="7D1811"/>
                </a:solidFill>
                <a:sym typeface="+mn-ea"/>
              </a:rPr>
              <a:t>元</a:t>
            </a:r>
            <a:r>
              <a:rPr lang="en-US" altLang="zh-CN" sz="1400" b="1">
                <a:solidFill>
                  <a:srgbClr val="7D1811"/>
                </a:solidFill>
                <a:sym typeface="+mn-ea"/>
              </a:rPr>
              <a:t>  </a:t>
            </a:r>
            <a:endParaRPr lang="zh-CN" altLang="en-US" sz="1400" b="1">
              <a:solidFill>
                <a:srgbClr val="7D1811"/>
              </a:solidFill>
              <a:sym typeface="+mn-ea"/>
            </a:endParaRPr>
          </a:p>
          <a:p>
            <a:pPr algn="l">
              <a:lnSpc>
                <a:spcPct val="180000"/>
              </a:lnSpc>
            </a:pPr>
            <a:r>
              <a:rPr lang="zh-CN" altLang="en-US" sz="1400" b="1">
                <a:solidFill>
                  <a:srgbClr val="7D1811"/>
                </a:solidFill>
                <a:latin typeface="+mj-ea"/>
                <a:ea typeface="+mj-ea"/>
                <a:sym typeface="+mn-ea"/>
              </a:rPr>
              <a:t>供货价</a:t>
            </a:r>
            <a:r>
              <a:rPr lang="en-US" altLang="zh-CN" sz="1400" b="1">
                <a:solidFill>
                  <a:srgbClr val="7D1811"/>
                </a:solidFill>
                <a:latin typeface="+mj-ea"/>
                <a:ea typeface="+mj-ea"/>
                <a:sym typeface="+mn-ea"/>
              </a:rPr>
              <a:t>  </a:t>
            </a:r>
            <a:r>
              <a:rPr lang="en-US" altLang="zh-CN" b="1">
                <a:solidFill>
                  <a:srgbClr val="7D1811"/>
                </a:solidFill>
                <a:latin typeface="+mj-ea"/>
                <a:ea typeface="+mj-ea"/>
                <a:sym typeface="+mn-ea"/>
              </a:rPr>
              <a:t>¥175</a:t>
            </a:r>
            <a:r>
              <a:rPr lang="en-US" altLang="zh-CN" sz="1400" b="1">
                <a:solidFill>
                  <a:srgbClr val="7D1811"/>
                </a:solidFill>
                <a:sym typeface="+mn-ea"/>
              </a:rPr>
              <a:t> </a:t>
            </a:r>
            <a:r>
              <a:rPr lang="zh-CN" altLang="en-US" sz="1400" b="1">
                <a:solidFill>
                  <a:srgbClr val="7D1811"/>
                </a:solidFill>
                <a:sym typeface="+mn-ea"/>
              </a:rPr>
              <a:t>元（</a:t>
            </a:r>
            <a:r>
              <a:rPr lang="en-US" altLang="zh-CN" sz="1400" b="1">
                <a:solidFill>
                  <a:srgbClr val="7D1811"/>
                </a:solidFill>
                <a:sym typeface="+mn-ea"/>
              </a:rPr>
              <a:t>&gt;50</a:t>
            </a:r>
            <a:r>
              <a:rPr lang="zh-CN" altLang="en-US" sz="1400" b="1">
                <a:solidFill>
                  <a:srgbClr val="7D1811"/>
                </a:solidFill>
                <a:sym typeface="+mn-ea"/>
              </a:rPr>
              <a:t>盒）</a:t>
            </a:r>
            <a:r>
              <a:rPr lang="en-US" altLang="zh-CN" sz="1400" b="1">
                <a:solidFill>
                  <a:srgbClr val="7D1811"/>
                </a:solidFill>
                <a:sym typeface="+mn-ea"/>
              </a:rPr>
              <a:t> </a:t>
            </a:r>
            <a:endParaRPr lang="en-US" altLang="zh-CN" sz="1400" b="1">
              <a:solidFill>
                <a:srgbClr val="7D1811"/>
              </a:solidFill>
              <a:sym typeface="+mn-ea"/>
            </a:endParaRPr>
          </a:p>
        </p:txBody>
      </p:sp>
      <p:cxnSp>
        <p:nvCxnSpPr>
          <p:cNvPr id="23" name="直接连接符 22"/>
          <p:cNvCxnSpPr/>
          <p:nvPr>
            <p:custDataLst>
              <p:tags r:id="rId5"/>
            </p:custDataLst>
          </p:nvPr>
        </p:nvCxnSpPr>
        <p:spPr>
          <a:xfrm>
            <a:off x="7534910" y="1501775"/>
            <a:ext cx="439102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/>
        </p:nvGrpSpPr>
        <p:grpSpPr>
          <a:xfrm>
            <a:off x="7624281" y="1656080"/>
            <a:ext cx="3360420" cy="2718435"/>
            <a:chOff x="10882" y="3947"/>
            <a:chExt cx="7983" cy="4281"/>
          </a:xfrm>
        </p:grpSpPr>
        <p:sp>
          <p:nvSpPr>
            <p:cNvPr id="40" name="文本框 39"/>
            <p:cNvSpPr txBox="1"/>
            <p:nvPr>
              <p:custDataLst>
                <p:tags r:id="rId6"/>
              </p:custDataLst>
            </p:nvPr>
          </p:nvSpPr>
          <p:spPr>
            <a:xfrm>
              <a:off x="10882" y="3947"/>
              <a:ext cx="5296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b="1">
                  <a:solidFill>
                    <a:srgbClr val="7D1811"/>
                  </a:solidFill>
                  <a:sym typeface="+mn-ea"/>
                </a:rPr>
                <a:t>礼盒配置</a:t>
              </a:r>
              <a:endParaRPr lang="zh-CN" b="1">
                <a:solidFill>
                  <a:srgbClr val="7D1811"/>
                </a:solidFill>
                <a:sym typeface="+mn-ea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7"/>
              </p:custDataLst>
            </p:nvPr>
          </p:nvSpPr>
          <p:spPr>
            <a:xfrm>
              <a:off x="10882" y="4481"/>
              <a:ext cx="7983" cy="374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1400">
                  <a:solidFill>
                    <a:srgbClr val="7D1811"/>
                  </a:solidFill>
                </a:rPr>
                <a:t>礼盒</a:t>
              </a:r>
              <a:r>
                <a:rPr lang="en-US" altLang="zh-CN" sz="1400">
                  <a:solidFill>
                    <a:srgbClr val="7D1811"/>
                  </a:solidFill>
                </a:rPr>
                <a:t>x1</a:t>
              </a:r>
              <a:endParaRPr lang="en-US" altLang="zh-CN" sz="1400">
                <a:solidFill>
                  <a:srgbClr val="7D1811"/>
                </a:solidFill>
              </a:endParaRPr>
            </a:p>
            <a:p>
              <a:pPr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1400">
                  <a:solidFill>
                    <a:srgbClr val="7D1811"/>
                  </a:solidFill>
                </a:rPr>
                <a:t>搭扣笔记本</a:t>
              </a:r>
              <a:r>
                <a:rPr lang="en-US" altLang="zh-CN" sz="1400">
                  <a:solidFill>
                    <a:srgbClr val="7D1811"/>
                  </a:solidFill>
                </a:rPr>
                <a:t>x1</a:t>
              </a:r>
              <a:endParaRPr lang="zh-CN" sz="1400">
                <a:solidFill>
                  <a:srgbClr val="7D1811"/>
                </a:solidFill>
              </a:endParaRPr>
            </a:p>
            <a:p>
              <a:pPr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1400">
                  <a:solidFill>
                    <a:srgbClr val="7D1811"/>
                  </a:solidFill>
                  <a:sym typeface="+mn-ea"/>
                </a:rPr>
                <a:t>旋转冰箱贴</a:t>
              </a:r>
              <a:r>
                <a:rPr lang="en-US" altLang="zh-CN" sz="1400">
                  <a:solidFill>
                    <a:srgbClr val="7D1811"/>
                  </a:solidFill>
                  <a:sym typeface="+mn-ea"/>
                </a:rPr>
                <a:t>x1</a:t>
              </a:r>
              <a:endParaRPr lang="en-US" altLang="zh-CN" sz="1400">
                <a:solidFill>
                  <a:srgbClr val="7D1811"/>
                </a:solidFill>
                <a:sym typeface="+mn-ea"/>
              </a:endParaRPr>
            </a:p>
            <a:p>
              <a:pPr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>
                  <a:solidFill>
                    <a:srgbClr val="7D1811"/>
                  </a:solidFill>
                  <a:sym typeface="+mn-ea"/>
                </a:rPr>
                <a:t>立体桌面台历</a:t>
              </a:r>
              <a:r>
                <a:rPr lang="en-US" altLang="zh-CN" sz="1400">
                  <a:solidFill>
                    <a:srgbClr val="7D1811"/>
                  </a:solidFill>
                  <a:sym typeface="+mn-ea"/>
                </a:rPr>
                <a:t>x1</a:t>
              </a:r>
              <a:endParaRPr lang="en-US" altLang="zh-CN" sz="1400">
                <a:solidFill>
                  <a:srgbClr val="7D1811"/>
                </a:solidFill>
                <a:sym typeface="+mn-ea"/>
              </a:endParaRPr>
            </a:p>
            <a:p>
              <a:pPr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1400">
                  <a:solidFill>
                    <a:srgbClr val="7D1811"/>
                  </a:solidFill>
                  <a:sym typeface="+mn-ea"/>
                </a:rPr>
                <a:t>福禄书签</a:t>
              </a:r>
              <a:r>
                <a:rPr lang="en-US" altLang="zh-CN" sz="1400">
                  <a:solidFill>
                    <a:srgbClr val="7D1811"/>
                  </a:solidFill>
                  <a:sym typeface="+mn-ea"/>
                </a:rPr>
                <a:t>x1</a:t>
              </a:r>
              <a:endParaRPr lang="zh-CN" sz="1400">
                <a:solidFill>
                  <a:srgbClr val="7D1811"/>
                </a:solidFill>
                <a:sym typeface="+mn-ea"/>
              </a:endParaRPr>
            </a:p>
            <a:p>
              <a:pPr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1400">
                  <a:solidFill>
                    <a:srgbClr val="7D1811"/>
                  </a:solidFill>
                  <a:sym typeface="+mn-ea"/>
                </a:rPr>
                <a:t>签字笔</a:t>
              </a:r>
              <a:r>
                <a:rPr lang="en-US" altLang="zh-CN" sz="1400">
                  <a:solidFill>
                    <a:srgbClr val="7D1811"/>
                  </a:solidFill>
                  <a:sym typeface="+mn-ea"/>
                </a:rPr>
                <a:t>x1 </a:t>
              </a:r>
              <a:endParaRPr lang="en-US" altLang="zh-CN" sz="1400">
                <a:solidFill>
                  <a:srgbClr val="7D1811"/>
                </a:solidFill>
              </a:endParaRPr>
            </a:p>
            <a:p>
              <a:pPr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>
                  <a:solidFill>
                    <a:srgbClr val="7D1811"/>
                  </a:solidFill>
                  <a:sym typeface="+mn-ea"/>
                </a:rPr>
                <a:t>红包</a:t>
              </a:r>
              <a:r>
                <a:rPr lang="en-US" altLang="zh-CN" sz="1400">
                  <a:solidFill>
                    <a:srgbClr val="7D1811"/>
                  </a:solidFill>
                  <a:sym typeface="+mn-ea"/>
                </a:rPr>
                <a:t>x8</a:t>
              </a:r>
              <a:endParaRPr lang="en-US" altLang="zh-CN" sz="1400">
                <a:solidFill>
                  <a:srgbClr val="7D1811"/>
                </a:solidFill>
              </a:endParaRPr>
            </a:p>
            <a:p>
              <a:pPr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>
                  <a:solidFill>
                    <a:srgbClr val="7D1811"/>
                  </a:solidFill>
                  <a:sym typeface="+mn-ea"/>
                </a:rPr>
                <a:t>礼品袋</a:t>
              </a:r>
              <a:r>
                <a:rPr lang="en-US" altLang="zh-CN" sz="1400">
                  <a:solidFill>
                    <a:srgbClr val="7D1811"/>
                  </a:solidFill>
                  <a:sym typeface="+mn-ea"/>
                </a:rPr>
                <a:t> </a:t>
              </a:r>
              <a:r>
                <a:rPr lang="zh-CN" altLang="en-US" sz="1400">
                  <a:solidFill>
                    <a:srgbClr val="7D1811"/>
                  </a:solidFill>
                  <a:sym typeface="+mn-ea"/>
                </a:rPr>
                <a:t>×</a:t>
              </a:r>
              <a:r>
                <a:rPr lang="en-US" altLang="zh-CN" sz="1400">
                  <a:solidFill>
                    <a:srgbClr val="7D1811"/>
                  </a:solidFill>
                  <a:sym typeface="+mn-ea"/>
                </a:rPr>
                <a:t> 1</a:t>
              </a:r>
              <a:endParaRPr lang="zh-CN" altLang="en-US" sz="1400">
                <a:solidFill>
                  <a:srgbClr val="7D1811"/>
                </a:solidFill>
              </a:endParaRPr>
            </a:p>
            <a:p>
              <a:pPr>
                <a:lnSpc>
                  <a:spcPct val="130000"/>
                </a:lnSpc>
              </a:pPr>
              <a:endParaRPr lang="zh-CN" altLang="en-US" sz="1400">
                <a:solidFill>
                  <a:srgbClr val="7D1811"/>
                </a:solidFill>
              </a:endParaRPr>
            </a:p>
            <a:p>
              <a:pPr>
                <a:lnSpc>
                  <a:spcPct val="130000"/>
                </a:lnSpc>
              </a:pPr>
              <a:endParaRPr lang="en-US" altLang="zh-CN" sz="1400">
                <a:solidFill>
                  <a:srgbClr val="7D1811"/>
                </a:solidFill>
              </a:endParaRPr>
            </a:p>
            <a:p>
              <a:endParaRPr lang="en-US" altLang="zh-CN" sz="1400">
                <a:solidFill>
                  <a:srgbClr val="7D1811"/>
                </a:solidFill>
              </a:endParaRPr>
            </a:p>
          </p:txBody>
        </p:sp>
      </p:grpSp>
      <p:cxnSp>
        <p:nvCxnSpPr>
          <p:cNvPr id="44" name="直接连接符 43"/>
          <p:cNvCxnSpPr/>
          <p:nvPr>
            <p:custDataLst>
              <p:tags r:id="rId8"/>
            </p:custDataLst>
          </p:nvPr>
        </p:nvCxnSpPr>
        <p:spPr>
          <a:xfrm>
            <a:off x="7552055" y="4429760"/>
            <a:ext cx="4399915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10471150" y="4710430"/>
            <a:ext cx="1480820" cy="4025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70000"/>
              </a:lnSpc>
            </a:pPr>
            <a:r>
              <a:rPr lang="zh-CN" sz="1200">
                <a:solidFill>
                  <a:srgbClr val="7D1811"/>
                </a:solidFill>
                <a:sym typeface="+mn-ea"/>
              </a:rPr>
              <a:t>箱规</a:t>
            </a:r>
            <a:r>
              <a:rPr lang="en-US" altLang="zh-CN" sz="1200">
                <a:solidFill>
                  <a:srgbClr val="7D1811"/>
                </a:solidFill>
                <a:sym typeface="+mn-ea"/>
              </a:rPr>
              <a:t> </a:t>
            </a:r>
            <a:r>
              <a:rPr lang="zh-CN" altLang="en-US" sz="1200">
                <a:solidFill>
                  <a:srgbClr val="7D1811"/>
                </a:solidFill>
                <a:sym typeface="+mn-ea"/>
              </a:rPr>
              <a:t>：</a:t>
            </a:r>
            <a:r>
              <a:rPr lang="en-US" altLang="zh-CN" sz="1200">
                <a:solidFill>
                  <a:srgbClr val="7D1811"/>
                </a:solidFill>
                <a:sym typeface="+mn-ea"/>
              </a:rPr>
              <a:t>10</a:t>
            </a:r>
            <a:r>
              <a:rPr lang="zh-CN" altLang="en-US" sz="1200">
                <a:solidFill>
                  <a:srgbClr val="7D1811"/>
                </a:solidFill>
                <a:sym typeface="+mn-ea"/>
              </a:rPr>
              <a:t>盒</a:t>
            </a:r>
            <a:r>
              <a:rPr lang="en-US" altLang="zh-CN" sz="1200">
                <a:solidFill>
                  <a:srgbClr val="7D1811"/>
                </a:solidFill>
                <a:sym typeface="+mn-ea"/>
              </a:rPr>
              <a:t>/1</a:t>
            </a:r>
            <a:r>
              <a:rPr lang="zh-CN" altLang="en-US" sz="1200">
                <a:solidFill>
                  <a:srgbClr val="7D1811"/>
                </a:solidFill>
                <a:sym typeface="+mn-ea"/>
              </a:rPr>
              <a:t>箱</a:t>
            </a:r>
            <a:endParaRPr lang="zh-CN" altLang="en-US" sz="1200">
              <a:solidFill>
                <a:srgbClr val="7D1811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17410" y="6320155"/>
            <a:ext cx="4191635" cy="370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130000"/>
              </a:lnSpc>
              <a:buFont typeface="Wingdings" panose="05000000000000000000" charset="0"/>
              <a:buNone/>
            </a:pPr>
            <a:r>
              <a:rPr lang="en-US" altLang="zh-CN" sz="1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lang="zh-CN" altLang="en-US" sz="1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（供货起订量</a:t>
            </a:r>
            <a:r>
              <a:rPr lang="en-US" sz="1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50</a:t>
            </a:r>
            <a:r>
              <a:rPr lang="zh-CN" altLang="en-US" sz="1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盒）以上价格不含税运</a:t>
            </a:r>
            <a:endParaRPr lang="zh-CN" altLang="en-US" sz="1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1270"/>
            <a:ext cx="12239625" cy="6838315"/>
          </a:xfrm>
          <a:prstGeom prst="rect">
            <a:avLst/>
          </a:prstGeom>
          <a:solidFill>
            <a:srgbClr val="FFDAA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竖版主图 W"/>
          <p:cNvPicPr>
            <a:picLocks noChangeAspect="1"/>
          </p:cNvPicPr>
          <p:nvPr/>
        </p:nvPicPr>
        <p:blipFill>
          <a:blip r:embed="rId1"/>
          <a:srcRect r="41499"/>
          <a:stretch>
            <a:fillRect/>
          </a:stretch>
        </p:blipFill>
        <p:spPr>
          <a:xfrm>
            <a:off x="0" y="635"/>
            <a:ext cx="7160260" cy="683831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7601585" y="934720"/>
            <a:ext cx="35566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1400" b="1" spc="500">
                <a:solidFill>
                  <a:srgbClr val="7D1811"/>
                </a:solidFill>
                <a:uFillTx/>
              </a:rPr>
              <a:t>光</a:t>
            </a:r>
            <a:r>
              <a:rPr lang="en-US" altLang="zh-CN" sz="1400" b="1" spc="500">
                <a:solidFill>
                  <a:srgbClr val="7D1811"/>
                </a:solidFill>
                <a:uFillTx/>
              </a:rPr>
              <a:t>/</a:t>
            </a:r>
            <a:r>
              <a:rPr lang="zh-CN" sz="1400" b="1" spc="500">
                <a:solidFill>
                  <a:srgbClr val="7D1811"/>
                </a:solidFill>
                <a:uFillTx/>
              </a:rPr>
              <a:t>芒</a:t>
            </a:r>
            <a:r>
              <a:rPr lang="en-US" altLang="zh-CN" sz="1400" b="1" spc="500">
                <a:solidFill>
                  <a:srgbClr val="7D1811"/>
                </a:solidFill>
                <a:uFillTx/>
              </a:rPr>
              <a:t>/</a:t>
            </a:r>
            <a:r>
              <a:rPr lang="zh-CN" sz="1400" b="1" spc="500">
                <a:solidFill>
                  <a:srgbClr val="7D1811"/>
                </a:solidFill>
                <a:uFillTx/>
              </a:rPr>
              <a:t>巳</a:t>
            </a:r>
            <a:r>
              <a:rPr lang="en-US" altLang="zh-CN" sz="1400" b="1" spc="500">
                <a:solidFill>
                  <a:srgbClr val="7D1811"/>
                </a:solidFill>
                <a:uFillTx/>
              </a:rPr>
              <a:t>/</a:t>
            </a:r>
            <a:r>
              <a:rPr lang="zh-CN" sz="1400" b="1" spc="500">
                <a:solidFill>
                  <a:srgbClr val="7D1811"/>
                </a:solidFill>
                <a:uFillTx/>
              </a:rPr>
              <a:t>蛇</a:t>
            </a:r>
            <a:r>
              <a:rPr lang="en-US" altLang="zh-CN" sz="1400" b="1" spc="500">
                <a:solidFill>
                  <a:srgbClr val="7D1811"/>
                </a:solidFill>
                <a:uFillTx/>
              </a:rPr>
              <a:t>    </a:t>
            </a:r>
            <a:r>
              <a:rPr lang="zh-CN" altLang="en-US" sz="1400" b="1" spc="500">
                <a:solidFill>
                  <a:srgbClr val="7D1811"/>
                </a:solidFill>
                <a:uFillTx/>
              </a:rPr>
              <a:t>有</a:t>
            </a:r>
            <a:r>
              <a:rPr lang="en-US" altLang="zh-CN" sz="1400" b="1" spc="500">
                <a:solidFill>
                  <a:srgbClr val="7D1811"/>
                </a:solidFill>
                <a:uFillTx/>
              </a:rPr>
              <a:t>/</a:t>
            </a:r>
            <a:r>
              <a:rPr lang="zh-CN" altLang="en-US" sz="1400" b="1" spc="500">
                <a:solidFill>
                  <a:srgbClr val="7D1811"/>
                </a:solidFill>
                <a:uFillTx/>
              </a:rPr>
              <a:t>蛇</a:t>
            </a:r>
            <a:r>
              <a:rPr lang="en-US" altLang="zh-CN" sz="1400" b="1" spc="500">
                <a:solidFill>
                  <a:srgbClr val="7D1811"/>
                </a:solidFill>
                <a:uFillTx/>
              </a:rPr>
              <a:t>/</a:t>
            </a:r>
            <a:r>
              <a:rPr lang="zh-CN" altLang="en-US" sz="1400" b="1" spc="500">
                <a:solidFill>
                  <a:srgbClr val="7D1811"/>
                </a:solidFill>
                <a:uFillTx/>
              </a:rPr>
              <a:t>有</a:t>
            </a:r>
            <a:r>
              <a:rPr lang="en-US" altLang="zh-CN" sz="1400" b="1" spc="500">
                <a:solidFill>
                  <a:srgbClr val="7D1811"/>
                </a:solidFill>
                <a:uFillTx/>
              </a:rPr>
              <a:t>/</a:t>
            </a:r>
            <a:r>
              <a:rPr lang="zh-CN" altLang="en-US" sz="1400" b="1" spc="500">
                <a:solidFill>
                  <a:srgbClr val="7D1811"/>
                </a:solidFill>
                <a:uFillTx/>
              </a:rPr>
              <a:t>得</a:t>
            </a:r>
            <a:endParaRPr lang="zh-CN" altLang="en-US" sz="1400" b="1" spc="500">
              <a:solidFill>
                <a:srgbClr val="7D1811"/>
              </a:solidFill>
              <a:uFillTx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7534910" y="295275"/>
            <a:ext cx="39433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7D1811"/>
                </a:solidFill>
                <a:sym typeface="+mn-ea"/>
              </a:rPr>
              <a:t>巳季有福礼盒</a:t>
            </a:r>
            <a:r>
              <a:rPr lang="en-US" altLang="zh-CN" sz="3200" b="1">
                <a:solidFill>
                  <a:srgbClr val="7D1811"/>
                </a:solidFill>
                <a:sym typeface="+mn-ea"/>
              </a:rPr>
              <a:t> W </a:t>
            </a:r>
            <a:r>
              <a:rPr lang="zh-CN" altLang="en-US" sz="3200" b="1">
                <a:solidFill>
                  <a:srgbClr val="7D1811"/>
                </a:solidFill>
                <a:sym typeface="+mn-ea"/>
              </a:rPr>
              <a:t>款</a:t>
            </a:r>
            <a:endParaRPr lang="zh-CN" altLang="en-US" sz="3200" b="1">
              <a:solidFill>
                <a:srgbClr val="7D1811"/>
              </a:solidFill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7534910" y="4544060"/>
            <a:ext cx="3390900" cy="1524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80000"/>
              </a:lnSpc>
            </a:pPr>
            <a:r>
              <a:rPr lang="zh-CN" altLang="en-US" sz="1400" b="1">
                <a:solidFill>
                  <a:srgbClr val="7D1811"/>
                </a:solidFill>
                <a:sym typeface="+mn-ea"/>
              </a:rPr>
              <a:t>零售价</a:t>
            </a:r>
            <a:r>
              <a:rPr lang="en-US" altLang="zh-CN" sz="1400" b="1">
                <a:solidFill>
                  <a:srgbClr val="7D1811"/>
                </a:solidFill>
                <a:sym typeface="+mn-ea"/>
              </a:rPr>
              <a:t>  </a:t>
            </a:r>
            <a:r>
              <a:rPr lang="en-US" altLang="zh-CN" b="1">
                <a:solidFill>
                  <a:srgbClr val="7D1811"/>
                </a:solidFill>
                <a:latin typeface="+mj-ea"/>
                <a:ea typeface="+mj-ea"/>
                <a:sym typeface="+mn-ea"/>
              </a:rPr>
              <a:t>¥168</a:t>
            </a:r>
            <a:r>
              <a:rPr lang="en-US" altLang="zh-CN" b="1">
                <a:solidFill>
                  <a:srgbClr val="7D1811"/>
                </a:solidFill>
                <a:sym typeface="+mn-ea"/>
              </a:rPr>
              <a:t> </a:t>
            </a:r>
            <a:r>
              <a:rPr lang="zh-CN" altLang="en-US" sz="1400" b="1">
                <a:solidFill>
                  <a:srgbClr val="7D1811"/>
                </a:solidFill>
                <a:sym typeface="+mn-ea"/>
              </a:rPr>
              <a:t>元</a:t>
            </a:r>
            <a:r>
              <a:rPr lang="en-US" altLang="zh-CN" sz="1400" b="1">
                <a:solidFill>
                  <a:srgbClr val="7D1811"/>
                </a:solidFill>
                <a:sym typeface="+mn-ea"/>
              </a:rPr>
              <a:t>  </a:t>
            </a:r>
            <a:endParaRPr lang="zh-CN" altLang="en-US" sz="1400" b="1">
              <a:solidFill>
                <a:srgbClr val="7D1811"/>
              </a:solidFill>
              <a:sym typeface="+mn-ea"/>
            </a:endParaRPr>
          </a:p>
          <a:p>
            <a:pPr algn="l">
              <a:lnSpc>
                <a:spcPct val="180000"/>
              </a:lnSpc>
            </a:pPr>
            <a:r>
              <a:rPr lang="zh-CN" altLang="en-US" sz="1400" b="1">
                <a:solidFill>
                  <a:srgbClr val="7D1811"/>
                </a:solidFill>
                <a:latin typeface="+mj-ea"/>
                <a:ea typeface="+mj-ea"/>
                <a:sym typeface="+mn-ea"/>
              </a:rPr>
              <a:t>供货价</a:t>
            </a:r>
            <a:r>
              <a:rPr lang="en-US" altLang="zh-CN" sz="1400" b="1">
                <a:solidFill>
                  <a:srgbClr val="7D1811"/>
                </a:solidFill>
                <a:latin typeface="+mj-ea"/>
                <a:ea typeface="+mj-ea"/>
                <a:sym typeface="+mn-ea"/>
              </a:rPr>
              <a:t>  </a:t>
            </a:r>
            <a:r>
              <a:rPr lang="en-US" altLang="zh-CN" b="1">
                <a:solidFill>
                  <a:srgbClr val="7D1811"/>
                </a:solidFill>
                <a:latin typeface="+mj-ea"/>
                <a:ea typeface="+mj-ea"/>
                <a:sym typeface="+mn-ea"/>
              </a:rPr>
              <a:t>¥99</a:t>
            </a:r>
            <a:r>
              <a:rPr lang="zh-CN" altLang="en-US" sz="1400" b="1">
                <a:solidFill>
                  <a:srgbClr val="7D1811"/>
                </a:solidFill>
                <a:sym typeface="+mn-ea"/>
              </a:rPr>
              <a:t>元（</a:t>
            </a:r>
            <a:r>
              <a:rPr lang="en-US" altLang="zh-CN" sz="1400" b="1">
                <a:solidFill>
                  <a:srgbClr val="7D1811"/>
                </a:solidFill>
                <a:sym typeface="+mn-ea"/>
              </a:rPr>
              <a:t>&gt;50</a:t>
            </a:r>
            <a:r>
              <a:rPr lang="zh-CN" altLang="en-US" sz="1400" b="1">
                <a:solidFill>
                  <a:srgbClr val="7D1811"/>
                </a:solidFill>
                <a:sym typeface="+mn-ea"/>
              </a:rPr>
              <a:t>盒）</a:t>
            </a:r>
            <a:r>
              <a:rPr lang="en-US" altLang="zh-CN" sz="1400" b="1">
                <a:solidFill>
                  <a:srgbClr val="7D1811"/>
                </a:solidFill>
                <a:sym typeface="+mn-ea"/>
              </a:rPr>
              <a:t> </a:t>
            </a:r>
            <a:endParaRPr lang="en-US" altLang="zh-CN" sz="1400" b="1">
              <a:solidFill>
                <a:srgbClr val="7D1811"/>
              </a:solidFill>
              <a:sym typeface="+mn-ea"/>
            </a:endParaRPr>
          </a:p>
        </p:txBody>
      </p:sp>
      <p:cxnSp>
        <p:nvCxnSpPr>
          <p:cNvPr id="23" name="直接连接符 22"/>
          <p:cNvCxnSpPr/>
          <p:nvPr>
            <p:custDataLst>
              <p:tags r:id="rId5"/>
            </p:custDataLst>
          </p:nvPr>
        </p:nvCxnSpPr>
        <p:spPr>
          <a:xfrm>
            <a:off x="7534910" y="1501775"/>
            <a:ext cx="439102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/>
        </p:nvGrpSpPr>
        <p:grpSpPr>
          <a:xfrm>
            <a:off x="7624281" y="1656080"/>
            <a:ext cx="3360420" cy="2718435"/>
            <a:chOff x="10882" y="3947"/>
            <a:chExt cx="7983" cy="4281"/>
          </a:xfrm>
        </p:grpSpPr>
        <p:sp>
          <p:nvSpPr>
            <p:cNvPr id="40" name="文本框 39"/>
            <p:cNvSpPr txBox="1"/>
            <p:nvPr>
              <p:custDataLst>
                <p:tags r:id="rId6"/>
              </p:custDataLst>
            </p:nvPr>
          </p:nvSpPr>
          <p:spPr>
            <a:xfrm>
              <a:off x="10882" y="3947"/>
              <a:ext cx="5296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b="1">
                  <a:solidFill>
                    <a:srgbClr val="7D1811"/>
                  </a:solidFill>
                  <a:sym typeface="+mn-ea"/>
                </a:rPr>
                <a:t>礼盒配置</a:t>
              </a:r>
              <a:endParaRPr lang="zh-CN" b="1">
                <a:solidFill>
                  <a:srgbClr val="7D1811"/>
                </a:solidFill>
                <a:sym typeface="+mn-ea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7"/>
              </p:custDataLst>
            </p:nvPr>
          </p:nvSpPr>
          <p:spPr>
            <a:xfrm>
              <a:off x="10882" y="4481"/>
              <a:ext cx="7983" cy="374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1400">
                  <a:solidFill>
                    <a:srgbClr val="7D1811"/>
                  </a:solidFill>
                </a:rPr>
                <a:t>礼盒</a:t>
              </a:r>
              <a:r>
                <a:rPr lang="en-US" altLang="zh-CN" sz="1400">
                  <a:solidFill>
                    <a:srgbClr val="7D1811"/>
                  </a:solidFill>
                </a:rPr>
                <a:t>x1</a:t>
              </a:r>
              <a:endParaRPr lang="en-US" altLang="zh-CN" sz="1400">
                <a:solidFill>
                  <a:srgbClr val="7D1811"/>
                </a:solidFill>
              </a:endParaRPr>
            </a:p>
            <a:p>
              <a:pPr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1400">
                  <a:solidFill>
                    <a:srgbClr val="7D1811"/>
                  </a:solidFill>
                </a:rPr>
                <a:t>搭扣笔记本</a:t>
              </a:r>
              <a:r>
                <a:rPr lang="en-US" altLang="zh-CN" sz="1400">
                  <a:solidFill>
                    <a:srgbClr val="7D1811"/>
                  </a:solidFill>
                </a:rPr>
                <a:t>x1</a:t>
              </a:r>
              <a:endParaRPr lang="zh-CN" sz="1400">
                <a:solidFill>
                  <a:srgbClr val="7D1811"/>
                </a:solidFill>
              </a:endParaRPr>
            </a:p>
            <a:p>
              <a:pPr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1400">
                  <a:solidFill>
                    <a:srgbClr val="7D1811"/>
                  </a:solidFill>
                  <a:sym typeface="+mn-ea"/>
                </a:rPr>
                <a:t>签字笔</a:t>
              </a:r>
              <a:r>
                <a:rPr lang="en-US" altLang="zh-CN" sz="1400">
                  <a:solidFill>
                    <a:srgbClr val="7D1811"/>
                  </a:solidFill>
                  <a:sym typeface="+mn-ea"/>
                </a:rPr>
                <a:t>x1 </a:t>
              </a:r>
              <a:endParaRPr lang="en-US" altLang="zh-CN" sz="1400">
                <a:solidFill>
                  <a:srgbClr val="7D1811"/>
                </a:solidFill>
              </a:endParaRPr>
            </a:p>
            <a:p>
              <a:pPr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>
                  <a:solidFill>
                    <a:srgbClr val="7D1811"/>
                  </a:solidFill>
                  <a:sym typeface="+mn-ea"/>
                </a:rPr>
                <a:t>礼品袋</a:t>
              </a:r>
              <a:r>
                <a:rPr lang="en-US" altLang="zh-CN" sz="1400">
                  <a:solidFill>
                    <a:srgbClr val="7D1811"/>
                  </a:solidFill>
                  <a:sym typeface="+mn-ea"/>
                </a:rPr>
                <a:t> </a:t>
              </a:r>
              <a:r>
                <a:rPr lang="zh-CN" altLang="en-US" sz="1400">
                  <a:solidFill>
                    <a:srgbClr val="7D1811"/>
                  </a:solidFill>
                  <a:sym typeface="+mn-ea"/>
                </a:rPr>
                <a:t>×</a:t>
              </a:r>
              <a:r>
                <a:rPr lang="en-US" altLang="zh-CN" sz="1400">
                  <a:solidFill>
                    <a:srgbClr val="7D1811"/>
                  </a:solidFill>
                  <a:sym typeface="+mn-ea"/>
                </a:rPr>
                <a:t> 1</a:t>
              </a:r>
              <a:endParaRPr lang="zh-CN" altLang="en-US" sz="1400">
                <a:solidFill>
                  <a:srgbClr val="7D1811"/>
                </a:solidFill>
              </a:endParaRPr>
            </a:p>
            <a:p>
              <a:pPr>
                <a:lnSpc>
                  <a:spcPct val="130000"/>
                </a:lnSpc>
              </a:pPr>
              <a:endParaRPr lang="zh-CN" altLang="en-US" sz="1400">
                <a:solidFill>
                  <a:srgbClr val="7D1811"/>
                </a:solidFill>
              </a:endParaRPr>
            </a:p>
            <a:p>
              <a:pPr>
                <a:lnSpc>
                  <a:spcPct val="130000"/>
                </a:lnSpc>
              </a:pPr>
              <a:endParaRPr lang="en-US" altLang="zh-CN" sz="1400">
                <a:solidFill>
                  <a:srgbClr val="7D1811"/>
                </a:solidFill>
              </a:endParaRPr>
            </a:p>
            <a:p>
              <a:endParaRPr lang="en-US" altLang="zh-CN" sz="1400">
                <a:solidFill>
                  <a:srgbClr val="7D1811"/>
                </a:solidFill>
              </a:endParaRPr>
            </a:p>
          </p:txBody>
        </p:sp>
      </p:grpSp>
      <p:cxnSp>
        <p:nvCxnSpPr>
          <p:cNvPr id="44" name="直接连接符 43"/>
          <p:cNvCxnSpPr/>
          <p:nvPr>
            <p:custDataLst>
              <p:tags r:id="rId8"/>
            </p:custDataLst>
          </p:nvPr>
        </p:nvCxnSpPr>
        <p:spPr>
          <a:xfrm>
            <a:off x="7552055" y="4429760"/>
            <a:ext cx="4399915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10471150" y="4710430"/>
            <a:ext cx="1480820" cy="4025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70000"/>
              </a:lnSpc>
            </a:pPr>
            <a:r>
              <a:rPr lang="zh-CN" sz="1200">
                <a:solidFill>
                  <a:srgbClr val="7D1811"/>
                </a:solidFill>
                <a:sym typeface="+mn-ea"/>
              </a:rPr>
              <a:t>箱规</a:t>
            </a:r>
            <a:r>
              <a:rPr lang="en-US" altLang="zh-CN" sz="1200">
                <a:solidFill>
                  <a:srgbClr val="7D1811"/>
                </a:solidFill>
                <a:sym typeface="+mn-ea"/>
              </a:rPr>
              <a:t> </a:t>
            </a:r>
            <a:r>
              <a:rPr lang="zh-CN" altLang="en-US" sz="1200">
                <a:solidFill>
                  <a:srgbClr val="7D1811"/>
                </a:solidFill>
                <a:sym typeface="+mn-ea"/>
              </a:rPr>
              <a:t>：</a:t>
            </a:r>
            <a:r>
              <a:rPr lang="en-US" altLang="zh-CN" sz="1200">
                <a:solidFill>
                  <a:srgbClr val="7D1811"/>
                </a:solidFill>
                <a:sym typeface="+mn-ea"/>
              </a:rPr>
              <a:t>10</a:t>
            </a:r>
            <a:r>
              <a:rPr lang="zh-CN" altLang="en-US" sz="1200">
                <a:solidFill>
                  <a:srgbClr val="7D1811"/>
                </a:solidFill>
                <a:sym typeface="+mn-ea"/>
              </a:rPr>
              <a:t>盒</a:t>
            </a:r>
            <a:r>
              <a:rPr lang="en-US" altLang="zh-CN" sz="1200">
                <a:solidFill>
                  <a:srgbClr val="7D1811"/>
                </a:solidFill>
                <a:sym typeface="+mn-ea"/>
              </a:rPr>
              <a:t>/1</a:t>
            </a:r>
            <a:r>
              <a:rPr lang="zh-CN" altLang="en-US" sz="1200">
                <a:solidFill>
                  <a:srgbClr val="7D1811"/>
                </a:solidFill>
                <a:sym typeface="+mn-ea"/>
              </a:rPr>
              <a:t>箱</a:t>
            </a:r>
            <a:endParaRPr lang="zh-CN" altLang="en-US" sz="1200">
              <a:solidFill>
                <a:srgbClr val="7D1811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17410" y="6320155"/>
            <a:ext cx="4191635" cy="370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130000"/>
              </a:lnSpc>
              <a:buFont typeface="Wingdings" panose="05000000000000000000" charset="0"/>
              <a:buNone/>
            </a:pPr>
            <a:r>
              <a:rPr lang="en-US" altLang="zh-CN" sz="1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lang="zh-CN" altLang="en-US" sz="1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（供货起订量</a:t>
            </a:r>
            <a:r>
              <a:rPr lang="en-US" sz="1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50</a:t>
            </a:r>
            <a:r>
              <a:rPr lang="zh-CN" altLang="en-US" sz="1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盒）以上价格不含税运</a:t>
            </a:r>
            <a:endParaRPr lang="zh-CN" altLang="en-US" sz="1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1270"/>
            <a:ext cx="12239625" cy="6838315"/>
          </a:xfrm>
          <a:prstGeom prst="rect">
            <a:avLst/>
          </a:prstGeom>
          <a:solidFill>
            <a:srgbClr val="FFDAA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竖版主图 C2"/>
          <p:cNvPicPr>
            <a:picLocks noChangeAspect="1"/>
          </p:cNvPicPr>
          <p:nvPr/>
        </p:nvPicPr>
        <p:blipFill>
          <a:blip r:embed="rId1"/>
          <a:srcRect r="41572"/>
          <a:stretch>
            <a:fillRect/>
          </a:stretch>
        </p:blipFill>
        <p:spPr>
          <a:xfrm>
            <a:off x="0" y="635"/>
            <a:ext cx="7151370" cy="683831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7601585" y="934720"/>
            <a:ext cx="35566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1400" b="1" spc="500">
                <a:solidFill>
                  <a:srgbClr val="7D1811"/>
                </a:solidFill>
                <a:uFillTx/>
              </a:rPr>
              <a:t>光</a:t>
            </a:r>
            <a:r>
              <a:rPr lang="en-US" altLang="zh-CN" sz="1400" b="1" spc="500">
                <a:solidFill>
                  <a:srgbClr val="7D1811"/>
                </a:solidFill>
                <a:uFillTx/>
              </a:rPr>
              <a:t>/</a:t>
            </a:r>
            <a:r>
              <a:rPr lang="zh-CN" sz="1400" b="1" spc="500">
                <a:solidFill>
                  <a:srgbClr val="7D1811"/>
                </a:solidFill>
                <a:uFillTx/>
              </a:rPr>
              <a:t>芒</a:t>
            </a:r>
            <a:r>
              <a:rPr lang="en-US" altLang="zh-CN" sz="1400" b="1" spc="500">
                <a:solidFill>
                  <a:srgbClr val="7D1811"/>
                </a:solidFill>
                <a:uFillTx/>
              </a:rPr>
              <a:t>/</a:t>
            </a:r>
            <a:r>
              <a:rPr lang="zh-CN" sz="1400" b="1" spc="500">
                <a:solidFill>
                  <a:srgbClr val="7D1811"/>
                </a:solidFill>
                <a:uFillTx/>
              </a:rPr>
              <a:t>巳</a:t>
            </a:r>
            <a:r>
              <a:rPr lang="en-US" altLang="zh-CN" sz="1400" b="1" spc="500">
                <a:solidFill>
                  <a:srgbClr val="7D1811"/>
                </a:solidFill>
                <a:uFillTx/>
              </a:rPr>
              <a:t>/</a:t>
            </a:r>
            <a:r>
              <a:rPr lang="zh-CN" sz="1400" b="1" spc="500">
                <a:solidFill>
                  <a:srgbClr val="7D1811"/>
                </a:solidFill>
                <a:uFillTx/>
              </a:rPr>
              <a:t>蛇</a:t>
            </a:r>
            <a:r>
              <a:rPr lang="en-US" altLang="zh-CN" sz="1400" b="1" spc="500">
                <a:solidFill>
                  <a:srgbClr val="7D1811"/>
                </a:solidFill>
                <a:uFillTx/>
              </a:rPr>
              <a:t>    </a:t>
            </a:r>
            <a:r>
              <a:rPr lang="zh-CN" altLang="en-US" sz="1400" b="1" spc="500">
                <a:solidFill>
                  <a:srgbClr val="7D1811"/>
                </a:solidFill>
                <a:uFillTx/>
              </a:rPr>
              <a:t>有</a:t>
            </a:r>
            <a:r>
              <a:rPr lang="en-US" altLang="zh-CN" sz="1400" b="1" spc="500">
                <a:solidFill>
                  <a:srgbClr val="7D1811"/>
                </a:solidFill>
                <a:uFillTx/>
              </a:rPr>
              <a:t>/</a:t>
            </a:r>
            <a:r>
              <a:rPr lang="zh-CN" altLang="en-US" sz="1400" b="1" spc="500">
                <a:solidFill>
                  <a:srgbClr val="7D1811"/>
                </a:solidFill>
                <a:uFillTx/>
              </a:rPr>
              <a:t>蛇</a:t>
            </a:r>
            <a:r>
              <a:rPr lang="en-US" altLang="zh-CN" sz="1400" b="1" spc="500">
                <a:solidFill>
                  <a:srgbClr val="7D1811"/>
                </a:solidFill>
                <a:uFillTx/>
              </a:rPr>
              <a:t>/</a:t>
            </a:r>
            <a:r>
              <a:rPr lang="zh-CN" altLang="en-US" sz="1400" b="1" spc="500">
                <a:solidFill>
                  <a:srgbClr val="7D1811"/>
                </a:solidFill>
                <a:uFillTx/>
              </a:rPr>
              <a:t>有</a:t>
            </a:r>
            <a:r>
              <a:rPr lang="en-US" altLang="zh-CN" sz="1400" b="1" spc="500">
                <a:solidFill>
                  <a:srgbClr val="7D1811"/>
                </a:solidFill>
                <a:uFillTx/>
              </a:rPr>
              <a:t>/</a:t>
            </a:r>
            <a:r>
              <a:rPr lang="zh-CN" altLang="en-US" sz="1400" b="1" spc="500">
                <a:solidFill>
                  <a:srgbClr val="7D1811"/>
                </a:solidFill>
                <a:uFillTx/>
              </a:rPr>
              <a:t>得</a:t>
            </a:r>
            <a:endParaRPr lang="zh-CN" altLang="en-US" sz="1400" b="1" spc="500">
              <a:solidFill>
                <a:srgbClr val="7D1811"/>
              </a:solidFill>
              <a:uFillTx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7534910" y="295275"/>
            <a:ext cx="39433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7D1811"/>
                </a:solidFill>
                <a:sym typeface="+mn-ea"/>
              </a:rPr>
              <a:t>巳季有福礼盒</a:t>
            </a:r>
            <a:r>
              <a:rPr lang="en-US" altLang="zh-CN" sz="3200" b="1">
                <a:solidFill>
                  <a:srgbClr val="7D1811"/>
                </a:solidFill>
                <a:sym typeface="+mn-ea"/>
              </a:rPr>
              <a:t> C </a:t>
            </a:r>
            <a:r>
              <a:rPr lang="zh-CN" altLang="en-US" sz="3200" b="1">
                <a:solidFill>
                  <a:srgbClr val="7D1811"/>
                </a:solidFill>
                <a:sym typeface="+mn-ea"/>
              </a:rPr>
              <a:t>款</a:t>
            </a:r>
            <a:endParaRPr lang="zh-CN" altLang="en-US" sz="3200" b="1">
              <a:solidFill>
                <a:srgbClr val="7D1811"/>
              </a:solidFill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7534910" y="4544060"/>
            <a:ext cx="3390900" cy="1524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80000"/>
              </a:lnSpc>
            </a:pPr>
            <a:r>
              <a:rPr lang="zh-CN" altLang="en-US" sz="1400" b="1">
                <a:solidFill>
                  <a:srgbClr val="7D1811"/>
                </a:solidFill>
                <a:sym typeface="+mn-ea"/>
              </a:rPr>
              <a:t>零售价</a:t>
            </a:r>
            <a:r>
              <a:rPr lang="en-US" altLang="zh-CN" sz="1400" b="1">
                <a:solidFill>
                  <a:srgbClr val="7D1811"/>
                </a:solidFill>
                <a:sym typeface="+mn-ea"/>
              </a:rPr>
              <a:t>  </a:t>
            </a:r>
            <a:r>
              <a:rPr lang="en-US" altLang="zh-CN" b="1">
                <a:solidFill>
                  <a:srgbClr val="7D1811"/>
                </a:solidFill>
                <a:latin typeface="+mj-ea"/>
                <a:ea typeface="+mj-ea"/>
                <a:sym typeface="+mn-ea"/>
              </a:rPr>
              <a:t>¥68</a:t>
            </a:r>
            <a:r>
              <a:rPr lang="en-US" altLang="zh-CN" b="1">
                <a:solidFill>
                  <a:srgbClr val="7D1811"/>
                </a:solidFill>
                <a:sym typeface="+mn-ea"/>
              </a:rPr>
              <a:t> </a:t>
            </a:r>
            <a:r>
              <a:rPr lang="zh-CN" altLang="en-US" sz="1400" b="1">
                <a:solidFill>
                  <a:srgbClr val="7D1811"/>
                </a:solidFill>
                <a:sym typeface="+mn-ea"/>
              </a:rPr>
              <a:t>元</a:t>
            </a:r>
            <a:r>
              <a:rPr lang="en-US" altLang="zh-CN" sz="1400" b="1">
                <a:solidFill>
                  <a:srgbClr val="7D1811"/>
                </a:solidFill>
                <a:sym typeface="+mn-ea"/>
              </a:rPr>
              <a:t>  </a:t>
            </a:r>
            <a:endParaRPr lang="zh-CN" altLang="en-US" sz="1400" b="1">
              <a:solidFill>
                <a:srgbClr val="7D1811"/>
              </a:solidFill>
              <a:sym typeface="+mn-ea"/>
            </a:endParaRPr>
          </a:p>
          <a:p>
            <a:pPr algn="l">
              <a:lnSpc>
                <a:spcPct val="180000"/>
              </a:lnSpc>
            </a:pPr>
            <a:r>
              <a:rPr lang="zh-CN" altLang="en-US" sz="1400" b="1">
                <a:solidFill>
                  <a:srgbClr val="7D1811"/>
                </a:solidFill>
                <a:latin typeface="+mj-ea"/>
                <a:ea typeface="+mj-ea"/>
                <a:sym typeface="+mn-ea"/>
              </a:rPr>
              <a:t>供货价</a:t>
            </a:r>
            <a:r>
              <a:rPr lang="en-US" altLang="zh-CN" sz="1400" b="1">
                <a:solidFill>
                  <a:srgbClr val="7D1811"/>
                </a:solidFill>
                <a:latin typeface="+mj-ea"/>
                <a:ea typeface="+mj-ea"/>
                <a:sym typeface="+mn-ea"/>
              </a:rPr>
              <a:t>  </a:t>
            </a:r>
            <a:r>
              <a:rPr lang="en-US" altLang="zh-CN" b="1">
                <a:solidFill>
                  <a:srgbClr val="7D1811"/>
                </a:solidFill>
                <a:latin typeface="+mj-ea"/>
                <a:ea typeface="+mj-ea"/>
                <a:sym typeface="+mn-ea"/>
              </a:rPr>
              <a:t>¥46</a:t>
            </a:r>
            <a:r>
              <a:rPr lang="en-US" altLang="zh-CN" sz="1400" b="1">
                <a:solidFill>
                  <a:srgbClr val="7D1811"/>
                </a:solidFill>
                <a:sym typeface="+mn-ea"/>
              </a:rPr>
              <a:t> </a:t>
            </a:r>
            <a:r>
              <a:rPr lang="zh-CN" altLang="en-US" sz="1400" b="1">
                <a:solidFill>
                  <a:srgbClr val="7D1811"/>
                </a:solidFill>
                <a:sym typeface="+mn-ea"/>
              </a:rPr>
              <a:t>元（</a:t>
            </a:r>
            <a:r>
              <a:rPr lang="en-US" altLang="zh-CN" sz="1400" b="1">
                <a:solidFill>
                  <a:srgbClr val="7D1811"/>
                </a:solidFill>
                <a:sym typeface="+mn-ea"/>
              </a:rPr>
              <a:t>&gt;100</a:t>
            </a:r>
            <a:r>
              <a:rPr lang="zh-CN" altLang="en-US" sz="1400" b="1">
                <a:solidFill>
                  <a:srgbClr val="7D1811"/>
                </a:solidFill>
                <a:sym typeface="+mn-ea"/>
              </a:rPr>
              <a:t>盒）</a:t>
            </a:r>
            <a:r>
              <a:rPr lang="en-US" altLang="zh-CN" sz="1400" b="1">
                <a:solidFill>
                  <a:srgbClr val="7D1811"/>
                </a:solidFill>
                <a:sym typeface="+mn-ea"/>
              </a:rPr>
              <a:t> </a:t>
            </a:r>
            <a:endParaRPr lang="en-US" altLang="zh-CN" sz="1400" b="1">
              <a:solidFill>
                <a:srgbClr val="7D1811"/>
              </a:solidFill>
              <a:sym typeface="+mn-ea"/>
            </a:endParaRPr>
          </a:p>
        </p:txBody>
      </p:sp>
      <p:cxnSp>
        <p:nvCxnSpPr>
          <p:cNvPr id="23" name="直接连接符 22"/>
          <p:cNvCxnSpPr/>
          <p:nvPr>
            <p:custDataLst>
              <p:tags r:id="rId5"/>
            </p:custDataLst>
          </p:nvPr>
        </p:nvCxnSpPr>
        <p:spPr>
          <a:xfrm>
            <a:off x="7534910" y="1501775"/>
            <a:ext cx="439102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/>
        </p:nvGrpSpPr>
        <p:grpSpPr>
          <a:xfrm>
            <a:off x="7624281" y="1656080"/>
            <a:ext cx="3360420" cy="1995170"/>
            <a:chOff x="10882" y="3947"/>
            <a:chExt cx="7983" cy="3142"/>
          </a:xfrm>
        </p:grpSpPr>
        <p:sp>
          <p:nvSpPr>
            <p:cNvPr id="40" name="文本框 39"/>
            <p:cNvSpPr txBox="1"/>
            <p:nvPr>
              <p:custDataLst>
                <p:tags r:id="rId6"/>
              </p:custDataLst>
            </p:nvPr>
          </p:nvSpPr>
          <p:spPr>
            <a:xfrm>
              <a:off x="10882" y="3947"/>
              <a:ext cx="5296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b="1">
                  <a:solidFill>
                    <a:srgbClr val="7D1811"/>
                  </a:solidFill>
                  <a:sym typeface="+mn-ea"/>
                </a:rPr>
                <a:t>礼盒配置</a:t>
              </a:r>
              <a:endParaRPr lang="zh-CN" b="1">
                <a:solidFill>
                  <a:srgbClr val="7D1811"/>
                </a:solidFill>
                <a:sym typeface="+mn-ea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7"/>
              </p:custDataLst>
            </p:nvPr>
          </p:nvSpPr>
          <p:spPr>
            <a:xfrm>
              <a:off x="10882" y="4481"/>
              <a:ext cx="7983" cy="26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1400">
                  <a:solidFill>
                    <a:srgbClr val="7D1811"/>
                  </a:solidFill>
                </a:rPr>
                <a:t>礼盒</a:t>
              </a:r>
              <a:r>
                <a:rPr lang="en-US" altLang="zh-CN" sz="1400">
                  <a:solidFill>
                    <a:srgbClr val="7D1811"/>
                  </a:solidFill>
                </a:rPr>
                <a:t>x1</a:t>
              </a:r>
              <a:endParaRPr lang="en-US" altLang="zh-CN" sz="1400">
                <a:solidFill>
                  <a:srgbClr val="7D1811"/>
                </a:solidFill>
              </a:endParaRPr>
            </a:p>
            <a:p>
              <a:pPr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1400">
                  <a:solidFill>
                    <a:srgbClr val="7D1811"/>
                  </a:solidFill>
                </a:rPr>
                <a:t>春联福字</a:t>
              </a:r>
              <a:r>
                <a:rPr lang="en-US" altLang="zh-CN" sz="1400">
                  <a:solidFill>
                    <a:srgbClr val="7D1811"/>
                  </a:solidFill>
                </a:rPr>
                <a:t>x1</a:t>
              </a:r>
              <a:endParaRPr lang="zh-CN" sz="1400">
                <a:solidFill>
                  <a:srgbClr val="7D1811"/>
                </a:solidFill>
              </a:endParaRPr>
            </a:p>
            <a:p>
              <a:pPr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1400">
                  <a:solidFill>
                    <a:srgbClr val="7D1811"/>
                  </a:solidFill>
                  <a:sym typeface="+mn-ea"/>
                </a:rPr>
                <a:t>红包</a:t>
              </a:r>
              <a:r>
                <a:rPr lang="en-US" altLang="zh-CN" sz="1400">
                  <a:solidFill>
                    <a:srgbClr val="7D1811"/>
                  </a:solidFill>
                  <a:sym typeface="+mn-ea"/>
                </a:rPr>
                <a:t>x8</a:t>
              </a:r>
              <a:endParaRPr lang="en-US" altLang="zh-CN" sz="1400">
                <a:solidFill>
                  <a:srgbClr val="7D1811"/>
                </a:solidFill>
                <a:sym typeface="+mn-ea"/>
              </a:endParaRPr>
            </a:p>
            <a:p>
              <a:pPr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>
                  <a:solidFill>
                    <a:srgbClr val="7D1811"/>
                  </a:solidFill>
                  <a:sym typeface="+mn-ea"/>
                </a:rPr>
                <a:t>福气满满手帐本</a:t>
              </a:r>
              <a:r>
                <a:rPr lang="en-US" altLang="zh-CN" sz="1400">
                  <a:solidFill>
                    <a:srgbClr val="7D1811"/>
                  </a:solidFill>
                  <a:sym typeface="+mn-ea"/>
                </a:rPr>
                <a:t>x1</a:t>
              </a:r>
              <a:endParaRPr lang="en-US" altLang="zh-CN" sz="1400">
                <a:solidFill>
                  <a:srgbClr val="7D1811"/>
                </a:solidFill>
                <a:sym typeface="+mn-ea"/>
              </a:endParaRPr>
            </a:p>
            <a:p>
              <a:pPr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1400">
                  <a:solidFill>
                    <a:srgbClr val="7D1811"/>
                  </a:solidFill>
                  <a:sym typeface="+mn-ea"/>
                </a:rPr>
                <a:t>贴纸</a:t>
              </a:r>
              <a:r>
                <a:rPr lang="en-US" altLang="zh-CN" sz="1400">
                  <a:solidFill>
                    <a:srgbClr val="7D1811"/>
                  </a:solidFill>
                  <a:sym typeface="+mn-ea"/>
                </a:rPr>
                <a:t>x1</a:t>
              </a:r>
              <a:endParaRPr lang="zh-CN" sz="1400">
                <a:solidFill>
                  <a:srgbClr val="7D1811"/>
                </a:solidFill>
                <a:sym typeface="+mn-ea"/>
              </a:endParaRPr>
            </a:p>
            <a:p>
              <a:pPr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srgbClr val="7D1811"/>
                </a:solidFill>
              </a:endParaRPr>
            </a:p>
            <a:p>
              <a:pPr>
                <a:lnSpc>
                  <a:spcPct val="130000"/>
                </a:lnSpc>
              </a:pPr>
              <a:endParaRPr lang="zh-CN" altLang="en-US" sz="1400">
                <a:solidFill>
                  <a:srgbClr val="7D1811"/>
                </a:solidFill>
              </a:endParaRPr>
            </a:p>
            <a:p>
              <a:pPr>
                <a:lnSpc>
                  <a:spcPct val="130000"/>
                </a:lnSpc>
              </a:pPr>
              <a:endParaRPr lang="en-US" altLang="zh-CN" sz="1400">
                <a:solidFill>
                  <a:srgbClr val="7D1811"/>
                </a:solidFill>
              </a:endParaRPr>
            </a:p>
            <a:p>
              <a:endParaRPr lang="en-US" altLang="zh-CN" sz="1400">
                <a:solidFill>
                  <a:srgbClr val="7D1811"/>
                </a:solidFill>
              </a:endParaRPr>
            </a:p>
          </p:txBody>
        </p:sp>
      </p:grpSp>
      <p:cxnSp>
        <p:nvCxnSpPr>
          <p:cNvPr id="44" name="直接连接符 43"/>
          <p:cNvCxnSpPr/>
          <p:nvPr>
            <p:custDataLst>
              <p:tags r:id="rId8"/>
            </p:custDataLst>
          </p:nvPr>
        </p:nvCxnSpPr>
        <p:spPr>
          <a:xfrm>
            <a:off x="7552055" y="4429760"/>
            <a:ext cx="4399915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10471150" y="4710430"/>
            <a:ext cx="1480820" cy="4025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70000"/>
              </a:lnSpc>
            </a:pPr>
            <a:r>
              <a:rPr lang="zh-CN" sz="1200">
                <a:solidFill>
                  <a:srgbClr val="7D1811"/>
                </a:solidFill>
                <a:sym typeface="+mn-ea"/>
              </a:rPr>
              <a:t>箱规</a:t>
            </a:r>
            <a:r>
              <a:rPr lang="en-US" altLang="zh-CN" sz="1200">
                <a:solidFill>
                  <a:srgbClr val="7D1811"/>
                </a:solidFill>
                <a:sym typeface="+mn-ea"/>
              </a:rPr>
              <a:t> </a:t>
            </a:r>
            <a:r>
              <a:rPr lang="zh-CN" altLang="en-US" sz="1200">
                <a:solidFill>
                  <a:srgbClr val="7D1811"/>
                </a:solidFill>
                <a:sym typeface="+mn-ea"/>
              </a:rPr>
              <a:t>：</a:t>
            </a:r>
            <a:r>
              <a:rPr lang="en-US" altLang="zh-CN" sz="1200">
                <a:solidFill>
                  <a:srgbClr val="7D1811"/>
                </a:solidFill>
                <a:sym typeface="+mn-ea"/>
              </a:rPr>
              <a:t>2</a:t>
            </a:r>
            <a:r>
              <a:rPr lang="en-US" altLang="zh-CN" sz="1200">
                <a:solidFill>
                  <a:srgbClr val="7D1811"/>
                </a:solidFill>
                <a:sym typeface="+mn-ea"/>
              </a:rPr>
              <a:t>0</a:t>
            </a:r>
            <a:r>
              <a:rPr lang="zh-CN" altLang="en-US" sz="1200">
                <a:solidFill>
                  <a:srgbClr val="7D1811"/>
                </a:solidFill>
                <a:sym typeface="+mn-ea"/>
              </a:rPr>
              <a:t>盒</a:t>
            </a:r>
            <a:r>
              <a:rPr lang="en-US" altLang="zh-CN" sz="1200">
                <a:solidFill>
                  <a:srgbClr val="7D1811"/>
                </a:solidFill>
                <a:sym typeface="+mn-ea"/>
              </a:rPr>
              <a:t>/1</a:t>
            </a:r>
            <a:r>
              <a:rPr lang="zh-CN" altLang="en-US" sz="1200">
                <a:solidFill>
                  <a:srgbClr val="7D1811"/>
                </a:solidFill>
                <a:sym typeface="+mn-ea"/>
              </a:rPr>
              <a:t>箱</a:t>
            </a:r>
            <a:endParaRPr lang="zh-CN" altLang="en-US" sz="1200">
              <a:solidFill>
                <a:srgbClr val="7D1811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17410" y="6320155"/>
            <a:ext cx="4191635" cy="370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130000"/>
              </a:lnSpc>
              <a:buFont typeface="Wingdings" panose="05000000000000000000" charset="0"/>
              <a:buNone/>
            </a:pPr>
            <a:r>
              <a:rPr lang="en-US" altLang="zh-CN" sz="1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lang="zh-CN" altLang="en-US" sz="1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（供货起订量</a:t>
            </a:r>
            <a:r>
              <a:rPr lang="en-US" altLang="zh-CN" sz="1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</a:t>
            </a:r>
            <a:r>
              <a:rPr lang="en-US" sz="1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</a:t>
            </a:r>
            <a:r>
              <a:rPr lang="zh-CN" altLang="en-US" sz="1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盒）以上价格不含税运</a:t>
            </a:r>
            <a:endParaRPr lang="zh-CN" altLang="en-US" sz="1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39625" cy="683831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890453" y="3253740"/>
            <a:ext cx="31559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 spc="100">
                <a:solidFill>
                  <a:srgbClr val="FFD592"/>
                </a:solidFill>
                <a:uFillTx/>
                <a:latin typeface="Verdana Bold" panose="020B0604030504040204" charset="0"/>
                <a:ea typeface="微软雅黑" panose="020B0503020204020204" charset="-122"/>
                <a:cs typeface="Verdana Bold" panose="020B0604030504040204" charset="0"/>
              </a:rPr>
              <a:t>谢谢观看</a:t>
            </a:r>
            <a:endParaRPr lang="zh-CN" altLang="en-US" sz="4800" b="1" spc="100">
              <a:solidFill>
                <a:srgbClr val="FFD592"/>
              </a:solidFill>
              <a:uFillTx/>
              <a:latin typeface="Verdana Bold" panose="020B0604030504040204" charset="0"/>
              <a:ea typeface="微软雅黑" panose="020B0503020204020204" charset="-122"/>
              <a:cs typeface="Verdana Bold" panose="020B060403050404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蛇年ppt-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39625" cy="683831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865235" y="288290"/>
            <a:ext cx="3169285" cy="747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sz="1200" i="1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春风送暖入屠苏，灵蛇盘踞贺新符。</a:t>
            </a:r>
            <a:endParaRPr sz="1200" i="1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sz="1200" i="1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葫芦盈满吉祥意，岁岁平安福满途。</a:t>
            </a:r>
            <a:endParaRPr sz="1200" i="1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39700" y="6094095"/>
            <a:ext cx="6341110" cy="603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盒盖立体镂空设计，将笔记本金色葫芦搭扣巧妙露出，有开启宝藏的惊喜感</a:t>
            </a:r>
            <a:r>
              <a:rPr lang="zh-CN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sz="12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烫金同心葫芦图案，仿佛仙气飘飘的光晕</a:t>
            </a:r>
            <a:r>
              <a:rPr lang="zh-CN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光芒四射，寓意拾级而上的文化传承</a:t>
            </a:r>
            <a:r>
              <a:rPr lang="zh-CN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sz="12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蛇年ppt-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39625" cy="68383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718050" y="6493510"/>
            <a:ext cx="354647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rgbClr val="F2D79F"/>
                </a:solidFill>
                <a:latin typeface="冬青黑体简体中文 W3" panose="020B0300000000000000" charset="-122"/>
                <a:ea typeface="冬青黑体简体中文 W3" panose="020B0300000000000000" charset="-122"/>
                <a:cs typeface="微软雅黑" panose="020B0503020204020204" charset="-122"/>
              </a:rPr>
              <a:t>Design. made by WILLING HORSE  </a:t>
            </a:r>
            <a:r>
              <a:rPr lang="zh-CN" altLang="en-US" sz="1000">
                <a:solidFill>
                  <a:srgbClr val="F2D79F"/>
                </a:solidFill>
                <a:latin typeface="冬青黑体简体中文 W3" panose="020B0300000000000000" charset="-122"/>
                <a:ea typeface="冬青黑体简体中文 W3" panose="020B0300000000000000" charset="-122"/>
                <a:cs typeface="微软雅黑" panose="020B0503020204020204" charset="-122"/>
              </a:rPr>
              <a:t>赞马出品</a:t>
            </a:r>
            <a:endParaRPr lang="zh-CN" altLang="en-US" sz="1000">
              <a:solidFill>
                <a:srgbClr val="F2D79F"/>
              </a:solidFill>
              <a:latin typeface="冬青黑体简体中文 W3" panose="020B0300000000000000" charset="-122"/>
              <a:ea typeface="冬青黑体简体中文 W3" panose="020B0300000000000000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115040" y="5423535"/>
            <a:ext cx="924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2D79F"/>
                </a:solidFill>
                <a:latin typeface="冬青黑体简体中文 W3" panose="020B0300000000000000" charset="-122"/>
                <a:ea typeface="冬青黑体简体中文 W3" panose="020B0300000000000000" charset="-122"/>
                <a:cs typeface="微软雅黑" panose="020B0503020204020204" charset="-122"/>
              </a:rPr>
              <a:t>W</a:t>
            </a:r>
            <a:r>
              <a:rPr lang="zh-CN" altLang="en-US" sz="2800" b="1">
                <a:solidFill>
                  <a:srgbClr val="F2D79F"/>
                </a:solidFill>
                <a:latin typeface="冬青黑体简体中文 W3" panose="020B0300000000000000" charset="-122"/>
                <a:ea typeface="冬青黑体简体中文 W3" panose="020B0300000000000000" charset="-122"/>
                <a:cs typeface="微软雅黑" panose="020B0503020204020204" charset="-122"/>
              </a:rPr>
              <a:t>款</a:t>
            </a:r>
            <a:endParaRPr lang="zh-CN" altLang="en-US" sz="2800" b="1">
              <a:solidFill>
                <a:srgbClr val="F2D79F"/>
              </a:solidFill>
              <a:latin typeface="冬青黑体简体中文 W3" panose="020B0300000000000000" charset="-122"/>
              <a:ea typeface="冬青黑体简体中文 W3" panose="020B0300000000000000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蛇年ppt-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39625" cy="683831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9327515" y="588010"/>
            <a:ext cx="21050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 b="1">
                <a:solidFill>
                  <a:srgbClr val="FFD592"/>
                </a:solidFill>
                <a:effectLst/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灵蛇献福</a:t>
            </a:r>
            <a:endParaRPr lang="zh-CN" sz="2800" b="1">
              <a:solidFill>
                <a:srgbClr val="FFD592"/>
              </a:solidFill>
              <a:effectLst/>
              <a:latin typeface="Hiragino Sans GB W6" panose="020B0600000000000000" charset="-122"/>
              <a:ea typeface="Hiragino Sans GB W6" panose="020B0600000000000000" charset="-122"/>
              <a:cs typeface="Hiragino Sans GB W6" panose="020B0600000000000000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 b="1">
                <a:solidFill>
                  <a:srgbClr val="FFD592"/>
                </a:solidFill>
                <a:effectLst/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金属搭扣笔记本</a:t>
            </a:r>
            <a:r>
              <a:rPr lang="zh-CN" sz="2800" b="1">
                <a:solidFill>
                  <a:srgbClr val="FFD5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 </a:t>
            </a:r>
            <a:endParaRPr lang="zh-CN" sz="2800" b="1">
              <a:solidFill>
                <a:srgbClr val="FFD5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iragino Sans GB W6" panose="020B0600000000000000" charset="-122"/>
              <a:ea typeface="Hiragino Sans GB W6" panose="020B0600000000000000" charset="-122"/>
              <a:cs typeface="Hiragino Sans GB W6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9331960" y="3631565"/>
            <a:ext cx="2157730" cy="152019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20000"/>
              </a:lnSpc>
            </a:pPr>
            <a:r>
              <a:rPr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【笔记本】</a:t>
            </a:r>
            <a:endParaRPr sz="13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材质：意大利触感PU</a:t>
            </a:r>
            <a:endParaRPr sz="13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尺寸：130x210mm</a:t>
            </a:r>
            <a:endParaRPr sz="13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内页材质：</a:t>
            </a:r>
            <a:r>
              <a:rPr lang="en-US"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0g米白护眼纸</a:t>
            </a:r>
            <a:endParaRPr sz="13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页数：</a:t>
            </a:r>
            <a:r>
              <a:rPr lang="en-US"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80</a:t>
            </a:r>
            <a:r>
              <a:rPr sz="13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张</a:t>
            </a:r>
            <a:endParaRPr sz="13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4"/>
            </p:custDataLst>
          </p:nvPr>
        </p:nvCxnSpPr>
        <p:spPr>
          <a:xfrm>
            <a:off x="9426575" y="1623695"/>
            <a:ext cx="599440" cy="0"/>
          </a:xfrm>
          <a:prstGeom prst="line">
            <a:avLst/>
          </a:prstGeom>
          <a:ln>
            <a:solidFill>
              <a:srgbClr val="FFD59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9331960" y="1776095"/>
            <a:ext cx="2563495" cy="1855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0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笔记本封面的压印图案，巳蛇舞动，组成艺术数字“2025”，绽放的莲花点缀其间，寓意“蛇灿莲年”。</a:t>
            </a:r>
            <a:endParaRPr sz="10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0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灵蛇与金色葫芦搭扣融合互动，“衔葫”与“献福”谐音，寄托对新的一年福气满满，四季平安的祝愿。</a:t>
            </a:r>
            <a:endParaRPr sz="10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蛇年ppt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39625" cy="683831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8620125" y="4925060"/>
            <a:ext cx="334645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笔记本葫芦搭扣</a:t>
            </a:r>
            <a:r>
              <a:rPr lang="zh-CN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endParaRPr sz="12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特殊金属工艺，</a:t>
            </a:r>
            <a:r>
              <a:rPr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柔和高雅</a:t>
            </a:r>
            <a:r>
              <a:rPr lang="zh-CN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sz="12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与封面烫金光辉相得益彰</a:t>
            </a:r>
            <a:r>
              <a:rPr lang="zh-CN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endParaRPr sz="12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像是一份福禄双全的祝愿</a:t>
            </a:r>
            <a:r>
              <a:rPr lang="zh-CN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sz="12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熠熠发光 等你领取</a:t>
            </a:r>
            <a:r>
              <a:rPr lang="zh-CN"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sz="12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772535" y="2635250"/>
            <a:ext cx="1342390" cy="1308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i="1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光芒巳蛇</a:t>
            </a:r>
            <a:endParaRPr lang="zh-CN" altLang="en-US" sz="2000" b="1" i="1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i="1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有蛇有得</a:t>
            </a:r>
            <a:endParaRPr lang="zh-CN" altLang="en-US" sz="2000" b="1" i="1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409121019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237720" cy="683895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8378825" y="1118870"/>
            <a:ext cx="27844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 b="1">
                <a:solidFill>
                  <a:srgbClr val="FFD592"/>
                </a:solidFill>
                <a:effectLst/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转葫器</a:t>
            </a:r>
            <a:r>
              <a:rPr lang="en-US" altLang="zh-CN" sz="2800" b="1">
                <a:solidFill>
                  <a:srgbClr val="FFD592"/>
                </a:solidFill>
                <a:effectLst/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·</a:t>
            </a:r>
            <a:r>
              <a:rPr lang="zh-CN" altLang="en-US" sz="2800" b="1">
                <a:solidFill>
                  <a:srgbClr val="FFD592"/>
                </a:solidFill>
                <a:effectLst/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福气来</a:t>
            </a:r>
            <a:endParaRPr lang="zh-CN" sz="2800" b="1">
              <a:solidFill>
                <a:srgbClr val="FFD592"/>
              </a:solidFill>
              <a:effectLst/>
              <a:latin typeface="Hiragino Sans GB W6" panose="020B0600000000000000" charset="-122"/>
              <a:ea typeface="Hiragino Sans GB W6" panose="020B0600000000000000" charset="-122"/>
              <a:cs typeface="Hiragino Sans GB W6" panose="020B0600000000000000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 b="1">
                <a:solidFill>
                  <a:srgbClr val="FFD592"/>
                </a:solidFill>
                <a:effectLst/>
                <a:latin typeface="Hiragino Sans GB W6" panose="020B0600000000000000" charset="-122"/>
                <a:ea typeface="Hiragino Sans GB W6" panose="020B0600000000000000" charset="-122"/>
                <a:cs typeface="Hiragino Sans GB W6" panose="020B0600000000000000" charset="-122"/>
                <a:sym typeface="+mn-ea"/>
              </a:rPr>
              <a:t>旋转冰箱贴 </a:t>
            </a:r>
            <a:endParaRPr lang="zh-CN" sz="2800" b="1">
              <a:solidFill>
                <a:srgbClr val="FFD592"/>
              </a:solidFill>
              <a:effectLst/>
              <a:latin typeface="Hiragino Sans GB W6" panose="020B0600000000000000" charset="-122"/>
              <a:ea typeface="Hiragino Sans GB W6" panose="020B0600000000000000" charset="-122"/>
              <a:cs typeface="Hiragino Sans GB W6" panose="020B06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3"/>
            </p:custDataLst>
          </p:nvPr>
        </p:nvCxnSpPr>
        <p:spPr>
          <a:xfrm>
            <a:off x="8498840" y="2178685"/>
            <a:ext cx="599440" cy="0"/>
          </a:xfrm>
          <a:prstGeom prst="line">
            <a:avLst/>
          </a:prstGeom>
          <a:ln>
            <a:solidFill>
              <a:srgbClr val="FFD59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8420100" y="3809365"/>
            <a:ext cx="2791460" cy="10852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1395" b="1" dirty="0">
                <a:solidFill>
                  <a:srgbClr val="FFD592"/>
                </a:solidFill>
              </a:rPr>
              <a:t>【冰箱贴】</a:t>
            </a:r>
            <a:endParaRPr lang="zh-CN" altLang="en-US" sz="1395" b="1" dirty="0">
              <a:solidFill>
                <a:srgbClr val="FFD592"/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195" dirty="0">
                <a:solidFill>
                  <a:srgbClr val="FFD592"/>
                </a:solidFill>
              </a:rPr>
              <a:t>材质：</a:t>
            </a:r>
            <a:r>
              <a:rPr lang="zh-CN" sz="1195" dirty="0">
                <a:solidFill>
                  <a:srgbClr val="FFD592"/>
                </a:solidFill>
              </a:rPr>
              <a:t>合金镀金</a:t>
            </a:r>
            <a:endParaRPr lang="zh-CN" sz="1195" dirty="0">
              <a:solidFill>
                <a:srgbClr val="FFD592"/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195" dirty="0">
                <a:solidFill>
                  <a:srgbClr val="FFD592"/>
                </a:solidFill>
              </a:rPr>
              <a:t>尺寸：</a:t>
            </a:r>
            <a:r>
              <a:rPr lang="en-US" altLang="zh-CN" sz="1195" dirty="0">
                <a:solidFill>
                  <a:srgbClr val="FFD592"/>
                </a:solidFill>
              </a:rPr>
              <a:t>65x65x7mm</a:t>
            </a:r>
            <a:endParaRPr lang="en-US" altLang="zh-CN" sz="1195" dirty="0">
              <a:solidFill>
                <a:srgbClr val="FFD592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8428355" y="2498725"/>
            <a:ext cx="2843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在道家，视葫芦为“吉器”，</a:t>
            </a:r>
            <a:endParaRPr sz="12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FFD5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旋转葫芦寓意幸福美满，财运滚滚。</a:t>
            </a:r>
            <a:endParaRPr sz="1200">
              <a:solidFill>
                <a:srgbClr val="FFD5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蛇年ppt-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39625" cy="683831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554730" y="285750"/>
            <a:ext cx="2526030" cy="12560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400" b="1" i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转动</a:t>
            </a:r>
            <a:r>
              <a:rPr lang="en-US" altLang="zh-CN" sz="2400" b="1" i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400" b="1" i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葫器</a:t>
            </a:r>
            <a:r>
              <a:rPr lang="en-US" altLang="zh-CN" sz="2400" b="1" i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endParaRPr lang="zh-CN" altLang="en-US" sz="2400" b="1" i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i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八方好运滚滚来</a:t>
            </a:r>
            <a:endParaRPr lang="zh-CN" altLang="en-US" sz="2400" b="1" i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14325" y="6387465"/>
            <a:ext cx="117373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 b="1" spc="8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美满</a:t>
            </a:r>
            <a:r>
              <a:rPr lang="en-US" altLang="zh-CN" sz="1200" b="1" spc="8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1200" b="1" spc="8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好运</a:t>
            </a:r>
            <a:r>
              <a:rPr lang="en-US" altLang="zh-CN" sz="1200" b="1" spc="8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1200" b="1" spc="8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吉祥</a:t>
            </a:r>
            <a:r>
              <a:rPr lang="en-US" altLang="zh-CN" sz="1200" b="1" spc="8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1200" b="1" spc="8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安康</a:t>
            </a:r>
            <a:r>
              <a:rPr lang="en-US" altLang="zh-CN" sz="1200" b="1" spc="8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1200" b="1" spc="8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无忧</a:t>
            </a:r>
            <a:r>
              <a:rPr lang="en-US" altLang="zh-CN" sz="1200" b="1" spc="8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1200" b="1" spc="8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纳福</a:t>
            </a:r>
            <a:r>
              <a:rPr lang="en-US" altLang="zh-CN" sz="1200" b="1" spc="8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1200" b="1" spc="8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顺遂</a:t>
            </a:r>
            <a:r>
              <a:rPr lang="en-US" altLang="zh-CN" sz="1200" b="1" spc="8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1200" b="1" spc="8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自在</a:t>
            </a:r>
            <a:r>
              <a:rPr lang="en-US" altLang="zh-CN" sz="1200" b="1" spc="8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1200" b="1" spc="8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招财</a:t>
            </a:r>
            <a:r>
              <a:rPr lang="en-US" altLang="zh-CN" sz="1200" b="1" spc="8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1200" b="1" spc="8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常乐</a:t>
            </a:r>
            <a:r>
              <a:rPr lang="en-US" altLang="zh-CN" sz="1200" b="1" spc="8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1200" b="1" spc="8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如意</a:t>
            </a:r>
            <a:r>
              <a:rPr lang="en-US" altLang="zh-CN" sz="1200" b="1" spc="8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1200" b="1" spc="8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归真</a:t>
            </a:r>
            <a:endParaRPr lang="zh-CN" altLang="en-US" sz="1200" b="1" spc="800">
              <a:solidFill>
                <a:srgbClr val="C0000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DIAGRAM_VIRTUALLY_FRAME" val="{&quot;height&quot;:276.55,&quot;left&quot;:22.7,&quot;top&quot;:263.1,&quot;width&quot;:871.8}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DIAGRAM_VIRTUALLY_FRAME" val="{&quot;height&quot;:276.55,&quot;left&quot;:22.7,&quot;top&quot;:263.1,&quot;width&quot;:871.8}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commondata" val="eyJoZGlkIjoiODI2YzZiOThmYjA4YzQ5ZGI3NDJkMTUwN2JkMjFlNWQifQ==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DIAGRAM_VIRTUALLY_FRAME" val="{&quot;height&quot;:276.55,&quot;left&quot;:22.7,&quot;top&quot;:263.1,&quot;width&quot;:871.8}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  <p:tag name="KSO_WM_DIAGRAM_VIRTUALLY_FRAME" val="{&quot;height&quot;:276.55,&quot;left&quot;:22.7,&quot;top&quot;:263.1,&quot;width&quot;:871.8}"/>
</p:tagLst>
</file>

<file path=ppt/tags/tag68.xml><?xml version="1.0" encoding="utf-8"?>
<p:tagLst xmlns:p="http://schemas.openxmlformats.org/presentationml/2006/main">
  <p:tag name="KSO_WM_BEAUTIFY_FLAG" val=""/>
  <p:tag name="KSO_WM_DIAGRAM_VIRTUALLY_FRAME" val="{&quot;height&quot;:276.55,&quot;left&quot;:22.7,&quot;top&quot;:263.1,&quot;width&quot;:871.8}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DIAGRAM_VIRTUALLY_FRAME" val="{&quot;height&quot;:276.55,&quot;left&quot;:22.7,&quot;top&quot;:263.1,&quot;width&quot;:871.8}"/>
</p:tagLst>
</file>

<file path=ppt/tags/tag71.xml><?xml version="1.0" encoding="utf-8"?>
<p:tagLst xmlns:p="http://schemas.openxmlformats.org/presentationml/2006/main">
  <p:tag name="KSO_WM_BEAUTIFY_FLAG" val=""/>
  <p:tag name="KSO_WM_DIAGRAM_VIRTUALLY_FRAME" val="{&quot;height&quot;:276.55,&quot;left&quot;:22.7,&quot;top&quot;:263.1,&quot;width&quot;:871.8}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DIAGRAM_VIRTUALLY_FRAME" val="{&quot;height&quot;:276.55,&quot;left&quot;:22.7,&quot;top&quot;:263.1,&quot;width&quot;:871.8}"/>
</p:tagLst>
</file>

<file path=ppt/tags/tag75.xml><?xml version="1.0" encoding="utf-8"?>
<p:tagLst xmlns:p="http://schemas.openxmlformats.org/presentationml/2006/main">
  <p:tag name="KSO_WM_BEAUTIFY_FLAG" val=""/>
  <p:tag name="KSO_WM_DIAGRAM_VIRTUALLY_FRAME" val="{&quot;height&quot;:276.55,&quot;left&quot;:22.7,&quot;top&quot;:263.1,&quot;width&quot;:871.8}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  <p:tag name="KSO_WM_DIAGRAM_VIRTUALLY_FRAME" val="{&quot;height&quot;:276.55,&quot;left&quot;:22.7,&quot;top&quot;:263.1,&quot;width&quot;:871.8}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  <p:tag name="KSO_WM_DIAGRAM_VIRTUALLY_FRAME" val="{&quot;height&quot;:276.55,&quot;left&quot;:22.7,&quot;top&quot;:263.1,&quot;width&quot;:871.8}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3086</Words>
  <Application>WPS 演示</Application>
  <PresentationFormat>宽屏</PresentationFormat>
  <Paragraphs>448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6" baseType="lpstr">
      <vt:lpstr>Arial</vt:lpstr>
      <vt:lpstr>宋体</vt:lpstr>
      <vt:lpstr>Wingdings</vt:lpstr>
      <vt:lpstr>Verdana Bold</vt:lpstr>
      <vt:lpstr>Verdana</vt:lpstr>
      <vt:lpstr>微软雅黑</vt:lpstr>
      <vt:lpstr>冬青黑体简体中文 W3</vt:lpstr>
      <vt:lpstr>Wingdings</vt:lpstr>
      <vt:lpstr>黑体</vt:lpstr>
      <vt:lpstr>Hiragino Sans GB W6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礼享家罗掌柜</cp:lastModifiedBy>
  <cp:revision>51</cp:revision>
  <dcterms:created xsi:type="dcterms:W3CDTF">2023-08-09T12:44:00Z</dcterms:created>
  <dcterms:modified xsi:type="dcterms:W3CDTF">2024-11-01T05:39:36Z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207B1216AAC34AA99033F3B6BED27845_13</vt:lpwstr>
  </property>
  <property fmtid="{D5CDD505-2E9C-101B-9397-08002B2CF9AE}" pid="3" name="KSOProductBuildVer">
    <vt:lpwstr>2052-12.1.0.18608</vt:lpwstr>
  </property>
</Properties>
</file>