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952" r:id="rId3"/>
    <p:sldId id="991" r:id="rId4"/>
    <p:sldId id="961" r:id="rId5"/>
    <p:sldId id="962" r:id="rId6"/>
    <p:sldId id="989" r:id="rId7"/>
    <p:sldId id="988" r:id="rId8"/>
    <p:sldId id="953" r:id="rId9"/>
    <p:sldId id="963" r:id="rId10"/>
    <p:sldId id="964" r:id="rId11"/>
    <p:sldId id="994" r:id="rId12"/>
    <p:sldId id="995" r:id="rId13"/>
    <p:sldId id="1000" r:id="rId14"/>
    <p:sldId id="999" r:id="rId15"/>
    <p:sldId id="1002" r:id="rId16"/>
    <p:sldId id="1004" r:id="rId17"/>
    <p:sldId id="954" r:id="rId18"/>
    <p:sldId id="992" r:id="rId19"/>
    <p:sldId id="965" r:id="rId20"/>
    <p:sldId id="966" r:id="rId21"/>
    <p:sldId id="1001" r:id="rId22"/>
    <p:sldId id="990" r:id="rId23"/>
    <p:sldId id="1003" r:id="rId24"/>
    <p:sldId id="1005" r:id="rId25"/>
    <p:sldId id="944" r:id="rId26"/>
    <p:sldId id="945" r:id="rId27"/>
    <p:sldId id="946" r:id="rId28"/>
    <p:sldId id="947" r:id="rId29"/>
    <p:sldId id="948" r:id="rId30"/>
    <p:sldId id="937" r:id="rId31"/>
    <p:sldId id="938" r:id="rId32"/>
    <p:sldId id="939" r:id="rId33"/>
    <p:sldId id="940" r:id="rId34"/>
    <p:sldId id="941" r:id="rId35"/>
    <p:sldId id="942" r:id="rId36"/>
    <p:sldId id="943" r:id="rId37"/>
  </p:sldIdLst>
  <p:sldSz cx="11519535" cy="647954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1" userDrawn="1">
          <p15:clr>
            <a:srgbClr val="A4A3A4"/>
          </p15:clr>
        </p15:guide>
        <p15:guide id="2" pos="36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A35F"/>
    <a:srgbClr val="F7EFE4"/>
    <a:srgbClr val="EEE0C6"/>
    <a:srgbClr val="EDDEC4"/>
    <a:srgbClr val="DFD4BE"/>
    <a:srgbClr val="E0D5BF"/>
    <a:srgbClr val="BB1D1C"/>
    <a:srgbClr val="900000"/>
    <a:srgbClr val="EDE4DA"/>
    <a:srgbClr val="E6D8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41"/>
        <p:guide pos="362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2" Type="http://schemas.openxmlformats.org/officeDocument/2006/relationships/tags" Target="tags/tag177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notesMaster" Target="notesMasters/notesMaster1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32724" y="864000"/>
            <a:ext cx="9259087" cy="2428724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567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32724" y="3364158"/>
            <a:ext cx="9259087" cy="1391244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270" spc="200">
                <a:uFillTx/>
              </a:defRPr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74866" y="731339"/>
            <a:ext cx="10368000" cy="518059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32724" y="2347087"/>
            <a:ext cx="9259087" cy="962646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567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32724" y="3364158"/>
            <a:ext cx="9259087" cy="445606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27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74866" y="574866"/>
            <a:ext cx="10364599" cy="666709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74866" y="1408252"/>
            <a:ext cx="10364599" cy="4496882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881071" y="3636284"/>
            <a:ext cx="7340598" cy="724535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155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881071" y="4360819"/>
            <a:ext cx="7340598" cy="81978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3180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74866" y="574866"/>
            <a:ext cx="10364599" cy="666709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74866" y="1418457"/>
            <a:ext cx="4891465" cy="4486677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58205" y="1418457"/>
            <a:ext cx="4891465" cy="4486677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74866" y="574866"/>
            <a:ext cx="10364599" cy="666709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74866" y="1350425"/>
            <a:ext cx="5047937" cy="360567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9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74866" y="1751811"/>
            <a:ext cx="5047937" cy="4153323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5892047" y="1343366"/>
            <a:ext cx="5047937" cy="360567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9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5892047" y="1751811"/>
            <a:ext cx="5047937" cy="4153323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74866" y="574866"/>
            <a:ext cx="10364599" cy="666709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74800" y="1469400"/>
            <a:ext cx="4944600" cy="43542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51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000378" y="1469480"/>
            <a:ext cx="4939087" cy="4354016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51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9670677" y="864000"/>
            <a:ext cx="986457" cy="47520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645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64000" y="864000"/>
            <a:ext cx="8663811" cy="4752000"/>
          </a:xfrm>
        </p:spPr>
        <p:txBody>
          <a:bodyPr vert="eaVert" lIns="46800" tIns="46800" rIns="46800" bIns="46800"/>
          <a:lstStyle>
            <a:lvl1pPr marL="215900" indent="-215900">
              <a:spcAft>
                <a:spcPts val="1000"/>
              </a:spcAft>
              <a:defRPr spc="300"/>
            </a:lvl1pPr>
            <a:lvl2pPr marL="647700" indent="-215900">
              <a:defRPr spc="300"/>
            </a:lvl2pPr>
            <a:lvl3pPr marL="1080135" indent="-215900">
              <a:defRPr spc="300"/>
            </a:lvl3pPr>
            <a:lvl4pPr marL="1511935" indent="-215900">
              <a:defRPr spc="300"/>
            </a:lvl4pPr>
            <a:lvl5pPr marL="1943735" indent="-2159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85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574866" y="574866"/>
            <a:ext cx="10364599" cy="666709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574866" y="1408252"/>
            <a:ext cx="10364599" cy="4496882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578268" y="5966362"/>
            <a:ext cx="2551181" cy="299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45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889134" y="5966362"/>
            <a:ext cx="3741732" cy="299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45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388284" y="5966362"/>
            <a:ext cx="2551181" cy="299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45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864235" rtl="0" eaLnBrk="1" fontAlgn="auto" latinLnBrk="0" hangingPunct="1">
        <a:lnSpc>
          <a:spcPct val="100000"/>
        </a:lnSpc>
        <a:spcBef>
          <a:spcPct val="0"/>
        </a:spcBef>
        <a:buNone/>
        <a:defRPr sz="34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7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47700" indent="-215900" algn="l" defTabSz="864235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520825" algn="l"/>
          <a:tab pos="1520825" algn="l"/>
          <a:tab pos="1520825" algn="l"/>
          <a:tab pos="1520825" algn="l"/>
        </a:tabLst>
        <a:defRPr sz="151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080135" indent="-215900" algn="l" defTabSz="864235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51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511935" indent="-215900" algn="l" defTabSz="864235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32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943735" indent="-215900" algn="l" defTabSz="864235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32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6.xml"/><Relationship Id="rId4" Type="http://schemas.openxmlformats.org/officeDocument/2006/relationships/image" Target="../media/image1.jpeg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image" Target="../media/image10.jpeg"/><Relationship Id="rId1" Type="http://schemas.openxmlformats.org/officeDocument/2006/relationships/tags" Target="../tags/tag9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8.xml"/><Relationship Id="rId2" Type="http://schemas.openxmlformats.org/officeDocument/2006/relationships/image" Target="../media/image11.jpeg"/><Relationship Id="rId1" Type="http://schemas.openxmlformats.org/officeDocument/2006/relationships/tags" Target="../tags/tag97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image" Target="../media/image12.jpeg"/><Relationship Id="rId1" Type="http://schemas.openxmlformats.org/officeDocument/2006/relationships/tags" Target="../tags/tag99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" Type="http://schemas.openxmlformats.org/officeDocument/2006/relationships/image" Target="../media/image13.jpeg"/><Relationship Id="rId1" Type="http://schemas.openxmlformats.org/officeDocument/2006/relationships/tags" Target="../tags/tag102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image" Target="../media/image14.jpeg"/><Relationship Id="rId1" Type="http://schemas.openxmlformats.org/officeDocument/2006/relationships/tags" Target="../tags/tag105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5.jpeg"/><Relationship Id="rId2" Type="http://schemas.openxmlformats.org/officeDocument/2006/relationships/tags" Target="../tags/tag110.xml"/><Relationship Id="rId1" Type="http://schemas.openxmlformats.org/officeDocument/2006/relationships/tags" Target="../tags/tag109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15.xml"/><Relationship Id="rId4" Type="http://schemas.openxmlformats.org/officeDocument/2006/relationships/image" Target="../media/image16.jpeg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7.xml"/><Relationship Id="rId2" Type="http://schemas.openxmlformats.org/officeDocument/2006/relationships/image" Target="../media/image17.jpeg"/><Relationship Id="rId1" Type="http://schemas.openxmlformats.org/officeDocument/2006/relationships/tags" Target="../tags/tag116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18.jpeg"/><Relationship Id="rId1" Type="http://schemas.openxmlformats.org/officeDocument/2006/relationships/tags" Target="../tags/tag118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" Type="http://schemas.openxmlformats.org/officeDocument/2006/relationships/tags" Target="../tags/tag121.xml"/><Relationship Id="rId2" Type="http://schemas.openxmlformats.org/officeDocument/2006/relationships/image" Target="../media/image19.jpe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8.xml"/><Relationship Id="rId2" Type="http://schemas.openxmlformats.org/officeDocument/2006/relationships/image" Target="../media/image2.jpeg"/><Relationship Id="rId1" Type="http://schemas.openxmlformats.org/officeDocument/2006/relationships/tags" Target="../tags/tag67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6.xml"/><Relationship Id="rId2" Type="http://schemas.openxmlformats.org/officeDocument/2006/relationships/image" Target="../media/image20.jpeg"/><Relationship Id="rId1" Type="http://schemas.openxmlformats.org/officeDocument/2006/relationships/tags" Target="../tags/tag125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21.jpeg"/><Relationship Id="rId1" Type="http://schemas.openxmlformats.org/officeDocument/2006/relationships/tags" Target="../tags/tag127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" Type="http://schemas.openxmlformats.org/officeDocument/2006/relationships/image" Target="../media/image22.jpeg"/><Relationship Id="rId1" Type="http://schemas.openxmlformats.org/officeDocument/2006/relationships/tags" Target="../tags/tag129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2" Type="http://schemas.openxmlformats.org/officeDocument/2006/relationships/image" Target="../media/image23.jpeg"/><Relationship Id="rId1" Type="http://schemas.openxmlformats.org/officeDocument/2006/relationships/tags" Target="../tags/tag133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image" Target="../media/image24.png"/><Relationship Id="rId1" Type="http://schemas.openxmlformats.org/officeDocument/2006/relationships/tags" Target="../tags/tag135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40.xml"/><Relationship Id="rId2" Type="http://schemas.openxmlformats.org/officeDocument/2006/relationships/image" Target="../media/image25.jpeg"/><Relationship Id="rId1" Type="http://schemas.openxmlformats.org/officeDocument/2006/relationships/tags" Target="../tags/tag139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43.xml"/><Relationship Id="rId3" Type="http://schemas.openxmlformats.org/officeDocument/2006/relationships/image" Target="../media/image26.jpeg"/><Relationship Id="rId2" Type="http://schemas.openxmlformats.org/officeDocument/2006/relationships/tags" Target="../tags/tag142.xml"/><Relationship Id="rId1" Type="http://schemas.openxmlformats.org/officeDocument/2006/relationships/tags" Target="../tags/tag141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46.xml"/><Relationship Id="rId3" Type="http://schemas.openxmlformats.org/officeDocument/2006/relationships/image" Target="../media/image27.jpeg"/><Relationship Id="rId2" Type="http://schemas.openxmlformats.org/officeDocument/2006/relationships/tags" Target="../tags/tag145.xml"/><Relationship Id="rId1" Type="http://schemas.openxmlformats.org/officeDocument/2006/relationships/tags" Target="../tags/tag144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49.xml"/><Relationship Id="rId3" Type="http://schemas.openxmlformats.org/officeDocument/2006/relationships/image" Target="../media/image28.jpeg"/><Relationship Id="rId2" Type="http://schemas.openxmlformats.org/officeDocument/2006/relationships/tags" Target="../tags/tag148.xml"/><Relationship Id="rId1" Type="http://schemas.openxmlformats.org/officeDocument/2006/relationships/tags" Target="../tags/tag147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image" Target="../media/image29.jpeg"/><Relationship Id="rId7" Type="http://schemas.openxmlformats.org/officeDocument/2006/relationships/tags" Target="../tags/tag156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159.xml"/><Relationship Id="rId10" Type="http://schemas.openxmlformats.org/officeDocument/2006/relationships/tags" Target="../tags/tag158.xml"/><Relationship Id="rId1" Type="http://schemas.openxmlformats.org/officeDocument/2006/relationships/tags" Target="../tags/tag150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0.xml"/><Relationship Id="rId2" Type="http://schemas.openxmlformats.org/officeDocument/2006/relationships/image" Target="../media/image3.jpeg"/><Relationship Id="rId1" Type="http://schemas.openxmlformats.org/officeDocument/2006/relationships/tags" Target="../tags/tag69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61.xml"/><Relationship Id="rId2" Type="http://schemas.openxmlformats.org/officeDocument/2006/relationships/image" Target="../media/image30.jpeg"/><Relationship Id="rId1" Type="http://schemas.openxmlformats.org/officeDocument/2006/relationships/tags" Target="../tags/tag160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4.xml"/><Relationship Id="rId3" Type="http://schemas.openxmlformats.org/officeDocument/2006/relationships/image" Target="../media/image31.jpeg"/><Relationship Id="rId2" Type="http://schemas.openxmlformats.org/officeDocument/2006/relationships/tags" Target="../tags/tag163.xml"/><Relationship Id="rId1" Type="http://schemas.openxmlformats.org/officeDocument/2006/relationships/tags" Target="../tags/tag162.xml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" Type="http://schemas.openxmlformats.org/officeDocument/2006/relationships/image" Target="../media/image32.png"/><Relationship Id="rId1" Type="http://schemas.openxmlformats.org/officeDocument/2006/relationships/tags" Target="../tags/tag165.xm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70.xml"/><Relationship Id="rId3" Type="http://schemas.openxmlformats.org/officeDocument/2006/relationships/tags" Target="../tags/tag169.xml"/><Relationship Id="rId2" Type="http://schemas.openxmlformats.org/officeDocument/2006/relationships/image" Target="../media/image33.jpeg"/><Relationship Id="rId1" Type="http://schemas.openxmlformats.org/officeDocument/2006/relationships/tags" Target="../tags/tag168.xml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3.xml"/><Relationship Id="rId3" Type="http://schemas.openxmlformats.org/officeDocument/2006/relationships/image" Target="../media/image34.jpeg"/><Relationship Id="rId2" Type="http://schemas.openxmlformats.org/officeDocument/2006/relationships/tags" Target="../tags/tag172.xml"/><Relationship Id="rId1" Type="http://schemas.openxmlformats.org/officeDocument/2006/relationships/tags" Target="../tags/tag171.xml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6.xml"/><Relationship Id="rId3" Type="http://schemas.openxmlformats.org/officeDocument/2006/relationships/image" Target="../media/image35.jpeg"/><Relationship Id="rId2" Type="http://schemas.openxmlformats.org/officeDocument/2006/relationships/tags" Target="../tags/tag175.xml"/><Relationship Id="rId1" Type="http://schemas.openxmlformats.org/officeDocument/2006/relationships/tags" Target="../tags/tag17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77.xml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image" Target="../media/image4.jpeg"/><Relationship Id="rId1" Type="http://schemas.openxmlformats.org/officeDocument/2006/relationships/tags" Target="../tags/tag7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image" Target="../media/image5.png"/><Relationship Id="rId1" Type="http://schemas.openxmlformats.org/officeDocument/2006/relationships/tags" Target="../tags/tag78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3.xml"/><Relationship Id="rId2" Type="http://schemas.openxmlformats.org/officeDocument/2006/relationships/image" Target="../media/image6.jpeg"/><Relationship Id="rId1" Type="http://schemas.openxmlformats.org/officeDocument/2006/relationships/tags" Target="../tags/tag8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87.xml"/><Relationship Id="rId4" Type="http://schemas.openxmlformats.org/officeDocument/2006/relationships/image" Target="../media/image7.jpeg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9.xml"/><Relationship Id="rId2" Type="http://schemas.openxmlformats.org/officeDocument/2006/relationships/image" Target="../media/image8.jpeg"/><Relationship Id="rId1" Type="http://schemas.openxmlformats.org/officeDocument/2006/relationships/tags" Target="../tags/tag88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1.xml"/><Relationship Id="rId2" Type="http://schemas.openxmlformats.org/officeDocument/2006/relationships/image" Target="../media/image9.jpeg"/><Relationship Id="rId1" Type="http://schemas.openxmlformats.org/officeDocument/2006/relationships/tags" Target="../tags/tag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142230" y="357505"/>
            <a:ext cx="38398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画蛇添福</a:t>
            </a:r>
            <a:endParaRPr lang="zh-CN" altLang="en-US" sz="2800"/>
          </a:p>
        </p:txBody>
      </p:sp>
      <p:sp>
        <p:nvSpPr>
          <p:cNvPr id="12" name="文本框 11"/>
          <p:cNvSpPr txBox="1"/>
          <p:nvPr/>
        </p:nvSpPr>
        <p:spPr>
          <a:xfrm>
            <a:off x="5142230" y="848360"/>
            <a:ext cx="6064885" cy="1891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/>
              <a:t>礼盒配置：</a:t>
            </a:r>
            <a:endParaRPr lang="zh-CN" altLang="en-US"/>
          </a:p>
          <a:p>
            <a:pPr algn="l">
              <a:lnSpc>
                <a:spcPct val="150000"/>
              </a:lnSpc>
            </a:pP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贪吃蛇的福气装饰画*1款        </a:t>
            </a:r>
            <a:r>
              <a:rPr lang="en-US" altLang="zh-CN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2025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蛇年支架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台历</a:t>
            </a:r>
            <a:r>
              <a:rPr lang="en-US" altLang="zh-CN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款      </a:t>
            </a:r>
            <a:endParaRPr lang="zh-CN" altLang="en-US" sz="15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蛇年新春装饰桌布*</a:t>
            </a:r>
            <a:r>
              <a:rPr lang="en-US" altLang="zh-CN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款</a:t>
            </a:r>
            <a:r>
              <a:rPr lang="en-US" altLang="zh-CN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贪吃蛇的魔尺玩具</a:t>
            </a:r>
            <a:r>
              <a:rPr lang="en-US" altLang="zh-CN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款</a:t>
            </a:r>
            <a:endParaRPr lang="zh-CN" altLang="en-US" sz="15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蛇年新春汽车挂饰</a:t>
            </a:r>
            <a:r>
              <a:rPr lang="en-US" altLang="zh-CN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</a:t>
            </a: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款</a:t>
            </a:r>
            <a:r>
              <a:rPr lang="en-US" altLang="zh-CN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</a:t>
            </a: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贪吃蛇的</a:t>
            </a: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不锈钢保鲜盒</a:t>
            </a:r>
            <a:r>
              <a:rPr lang="en-US" altLang="zh-CN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</a:t>
            </a: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款</a:t>
            </a:r>
            <a:endParaRPr lang="zh-CN" altLang="en-US" sz="15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蛇年书法春联及福字</a:t>
            </a:r>
            <a:r>
              <a:rPr lang="en-US" altLang="zh-CN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</a:t>
            </a: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款</a:t>
            </a:r>
            <a:r>
              <a:rPr lang="en-US" altLang="zh-CN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</a:t>
            </a: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非遗版画红包</a:t>
            </a:r>
            <a:r>
              <a:rPr lang="en-US" altLang="zh-CN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*6</a:t>
            </a: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款</a:t>
            </a:r>
            <a:endParaRPr lang="zh-CN" altLang="en-US" sz="15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5142230" y="2877185"/>
            <a:ext cx="611187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5142230" y="2994025"/>
            <a:ext cx="6064885" cy="154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产品创意：</a:t>
            </a:r>
            <a:endParaRPr lang="en-US" altLang="zh-CN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、以贪吃蛇为创意元素，结合蛇年春节的主题，构成了此款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新春礼盒；</a:t>
            </a:r>
            <a:endParaRPr lang="zh-CN" altLang="en-US" sz="15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、礼盒内配丰富，产品精致，设计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巧妙，让大家有“晒”的欲望。</a:t>
            </a:r>
            <a:endParaRPr lang="zh-CN" altLang="en-US" sz="15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产品定制位：腰封</a:t>
            </a:r>
            <a:r>
              <a:rPr lang="zh-CN" altLang="en-US" sz="1500">
                <a:sym typeface="+mn-ea"/>
              </a:rPr>
              <a:t>、包装盒</a:t>
            </a: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15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146040" y="4779645"/>
            <a:ext cx="1968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市场价：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298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元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503285" y="4793615"/>
            <a:ext cx="26638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供货价：</a:t>
            </a:r>
            <a:r>
              <a:rPr 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185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146040" y="5811520"/>
            <a:ext cx="38398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400"/>
              <a:t>产品价格不含税运，一件代发</a:t>
            </a:r>
            <a:r>
              <a:rPr lang="en-US" altLang="zh-CN" sz="1400"/>
              <a:t>15</a:t>
            </a:r>
            <a:r>
              <a:rPr lang="zh-CN" altLang="en-US" sz="1400"/>
              <a:t>元</a:t>
            </a:r>
            <a:endParaRPr lang="zh-CN" altLang="en-US" sz="1400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5144770" y="5361305"/>
            <a:ext cx="38398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400"/>
              <a:t>京东</a:t>
            </a:r>
            <a:r>
              <a:rPr lang="zh-CN" altLang="en-US" sz="1400"/>
              <a:t>链接：</a:t>
            </a:r>
            <a:endParaRPr lang="zh-CN" altLang="en-US" sz="1400"/>
          </a:p>
        </p:txBody>
      </p:sp>
      <p:pic>
        <p:nvPicPr>
          <p:cNvPr id="19" name="图片 18" descr="/private/var/folders/50/112j2j5s6xddll_skqrkj3cm0000gn/T/com.kingsoft.wpsoffice.mac/picturecompress_20241019151842/output_1.jpgoutput_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5038090" cy="647827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/private/var/folders/50/112j2j5s6xddll_skqrkj3cm0000gn/T/com.kingsoft.wpsoffice.mac/picturecompress_20241021105324/output_1.jpgoutput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1270"/>
            <a:ext cx="11519535" cy="647700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1996440" y="5987415"/>
            <a:ext cx="1559560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趣味抽签葫芦罐</a:t>
            </a:r>
            <a:endParaRPr lang="zh-CN" altLang="en-US" sz="15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5222240" y="5987415"/>
            <a:ext cx="1793240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香衫紫藤无火香薰</a:t>
            </a:r>
            <a:endParaRPr lang="zh-CN" altLang="en-US" sz="15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7625715" y="5987415"/>
            <a:ext cx="2273935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创意微观苔藓种植瓶</a:t>
            </a:r>
            <a:endParaRPr lang="zh-CN" altLang="en-US" sz="15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EC4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/private/var/folders/50/112j2j5s6xddll_skqrkj3cm0000gn/T/com.kingsoft.wpsoffice.mac/picturecompress_20241021105338/output_1.jpgoutput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1270"/>
            <a:ext cx="11519535" cy="6477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60985" y="203518"/>
            <a:ext cx="3427730" cy="875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l"/>
            <a:r>
              <a:rPr lang="zh-CN" altLang="en-US" sz="2400"/>
              <a:t>桌面复古收纳盒</a:t>
            </a:r>
            <a:endParaRPr lang="zh-CN" altLang="en-US" sz="2400"/>
          </a:p>
          <a:p>
            <a:pPr algn="dist">
              <a:lnSpc>
                <a:spcPct val="150000"/>
              </a:lnSpc>
            </a:pPr>
            <a:r>
              <a:rPr lang="zh-CN" altLang="en-US"/>
              <a:t>实木材质，多层空间，复古画面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/private/var/folders/50/112j2j5s6xddll_skqrkj3cm0000gn/T/com.kingsoft.wpsoffice.mac/picturecompress_20241021105355/output_1.jpgoutput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1519535" cy="647890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260985" y="203518"/>
            <a:ext cx="7628255" cy="875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l"/>
            <a:r>
              <a:rPr lang="zh-CN" altLang="en-US" sz="2400"/>
              <a:t>趣味抽签</a:t>
            </a:r>
            <a:r>
              <a:rPr lang="zh-CN" altLang="en-US" sz="2400"/>
              <a:t>葫芦罐</a:t>
            </a:r>
            <a:endParaRPr lang="zh-CN" altLang="en-US" sz="2400"/>
          </a:p>
          <a:p>
            <a:pPr algn="l">
              <a:lnSpc>
                <a:spcPct val="150000"/>
              </a:lnSpc>
            </a:pPr>
            <a:r>
              <a:rPr lang="zh-CN" altLang="en-US"/>
              <a:t>用抽签的方式玩转生活的趣味，不必</a:t>
            </a:r>
            <a:r>
              <a:rPr lang="zh-CN" altLang="en-US"/>
              <a:t>太虔诚，</a:t>
            </a:r>
            <a:r>
              <a:rPr lang="zh-CN" altLang="en-US"/>
              <a:t>或许老天也有不会的</a:t>
            </a:r>
            <a:r>
              <a:rPr lang="zh-CN" altLang="en-US"/>
              <a:t>时候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EC4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/private/var/folders/50/112j2j5s6xddll_skqrkj3cm0000gn/T/com.kingsoft.wpsoffice.mac/picturecompress_20241021105409/output_1.jpgoutput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1519535" cy="647890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260985" y="203518"/>
            <a:ext cx="7628255" cy="875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l"/>
            <a:r>
              <a:rPr lang="zh-CN" altLang="en-US" sz="2400"/>
              <a:t>创意微景观苔藓</a:t>
            </a:r>
            <a:r>
              <a:rPr lang="zh-CN" altLang="en-US" sz="2400"/>
              <a:t>种植瓶</a:t>
            </a:r>
            <a:endParaRPr lang="zh-CN" altLang="en-US" sz="2400"/>
          </a:p>
          <a:p>
            <a:pPr algn="l">
              <a:lnSpc>
                <a:spcPct val="150000"/>
              </a:lnSpc>
            </a:pPr>
            <a:r>
              <a:rPr lang="zh-CN" altLang="en-US"/>
              <a:t>桌面上的苔藓微</a:t>
            </a:r>
            <a:r>
              <a:rPr lang="zh-CN" altLang="en-US"/>
              <a:t>森林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/private/var/folders/50/112j2j5s6xddll_skqrkj3cm0000gn/T/com.kingsoft.wpsoffice.mac/picturecompress_20241019191404/output_1.jpgoutput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2200275" y="5636895"/>
            <a:ext cx="2305685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5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书法春联套装（</a:t>
            </a:r>
            <a:r>
              <a:rPr lang="en-US" altLang="zh-CN" sz="15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160cm</a:t>
            </a:r>
            <a:r>
              <a:rPr lang="zh-CN" altLang="en-US" sz="15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zh-CN" altLang="en-US" sz="15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6775450" y="5636895"/>
            <a:ext cx="3769360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5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非遗版画红包</a:t>
            </a:r>
            <a:r>
              <a:rPr lang="en-US" altLang="zh-CN" sz="15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</a:t>
            </a:r>
            <a:r>
              <a:rPr lang="zh-CN" altLang="en-US" sz="15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款（甲马</a:t>
            </a:r>
            <a:r>
              <a:rPr lang="en-US" altLang="zh-CN" sz="15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15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款、桃花坞</a:t>
            </a:r>
            <a:r>
              <a:rPr lang="en-US" altLang="zh-CN" sz="15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15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款）</a:t>
            </a:r>
            <a:endParaRPr lang="zh-CN" altLang="en-US" sz="15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FE4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82880" y="1016635"/>
            <a:ext cx="4307840" cy="44462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2000">
                <a:solidFill>
                  <a:schemeClr val="tx1"/>
                </a:solidFill>
              </a:rPr>
              <a:t>产品参数详情</a:t>
            </a:r>
            <a:endParaRPr lang="zh-CN" altLang="en-US" sz="200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</a:rPr>
              <a:t>1</a:t>
            </a:r>
            <a:r>
              <a:rPr lang="zh-CN" altLang="en-US">
                <a:solidFill>
                  <a:schemeClr val="tx1"/>
                </a:solidFill>
              </a:rPr>
              <a:t>、礼盒尺寸：</a:t>
            </a:r>
            <a:r>
              <a:rPr lang="en-US" altLang="zh-CN">
                <a:solidFill>
                  <a:schemeClr val="tx1"/>
                </a:solidFill>
              </a:rPr>
              <a:t>330*240*115mm</a:t>
            </a:r>
            <a:r>
              <a:rPr lang="zh-CN" altLang="en-US">
                <a:solidFill>
                  <a:schemeClr val="tx1"/>
                </a:solidFill>
              </a:rPr>
              <a:t>；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</a:rPr>
              <a:t>2</a:t>
            </a:r>
            <a:r>
              <a:rPr lang="zh-CN" altLang="en-US">
                <a:solidFill>
                  <a:schemeClr val="tx1"/>
                </a:solidFill>
              </a:rPr>
              <a:t>、</a:t>
            </a:r>
            <a:r>
              <a:rPr lang="zh-CN" altLang="en-US">
                <a:solidFill>
                  <a:schemeClr val="tx1"/>
                </a:solidFill>
              </a:rPr>
              <a:t>复古收纳盒：松木材质，表面喷漆，</a:t>
            </a:r>
            <a:r>
              <a:rPr lang="zh-CN" altLang="en-US">
                <a:solidFill>
                  <a:schemeClr val="tx1"/>
                </a:solidFill>
              </a:rPr>
              <a:t>产品尺寸</a:t>
            </a:r>
            <a:r>
              <a:rPr lang="en-US" altLang="zh-CN">
                <a:solidFill>
                  <a:schemeClr val="tx1"/>
                </a:solidFill>
              </a:rPr>
              <a:t>320*230*110mm</a:t>
            </a:r>
            <a:r>
              <a:rPr lang="zh-CN" altLang="en-US">
                <a:solidFill>
                  <a:schemeClr val="tx1"/>
                </a:solidFill>
              </a:rPr>
              <a:t>；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</a:rPr>
              <a:t>3</a:t>
            </a:r>
            <a:r>
              <a:rPr lang="zh-CN" altLang="en-US">
                <a:solidFill>
                  <a:schemeClr val="tx1"/>
                </a:solidFill>
              </a:rPr>
              <a:t>、抽签葫芦罐：陶瓷材质，高度</a:t>
            </a:r>
            <a:r>
              <a:rPr lang="en-US" altLang="zh-CN">
                <a:solidFill>
                  <a:schemeClr val="tx1"/>
                </a:solidFill>
              </a:rPr>
              <a:t>15cm</a:t>
            </a:r>
            <a:r>
              <a:rPr lang="zh-CN" altLang="en-US">
                <a:solidFill>
                  <a:schemeClr val="tx1"/>
                </a:solidFill>
              </a:rPr>
              <a:t>；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</a:rPr>
              <a:t>4</a:t>
            </a:r>
            <a:r>
              <a:rPr lang="zh-CN" altLang="en-US">
                <a:solidFill>
                  <a:schemeClr val="tx1"/>
                </a:solidFill>
              </a:rPr>
              <a:t>、苔藓微景观</a:t>
            </a:r>
            <a:r>
              <a:rPr lang="zh-CN" altLang="en-US">
                <a:solidFill>
                  <a:schemeClr val="tx1"/>
                </a:solidFill>
              </a:rPr>
              <a:t>种植瓶：玻璃罐体，整体尺寸</a:t>
            </a:r>
            <a:r>
              <a:rPr lang="en-US" altLang="zh-CN">
                <a:solidFill>
                  <a:schemeClr val="tx1"/>
                </a:solidFill>
              </a:rPr>
              <a:t>65*65*120mm</a:t>
            </a:r>
            <a:r>
              <a:rPr lang="zh-CN" altLang="en-US">
                <a:solidFill>
                  <a:schemeClr val="tx1"/>
                </a:solidFill>
              </a:rPr>
              <a:t>，配置种植</a:t>
            </a:r>
            <a:r>
              <a:rPr lang="zh-CN" altLang="en-US">
                <a:solidFill>
                  <a:schemeClr val="tx1"/>
                </a:solidFill>
              </a:rPr>
              <a:t>说明书；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</a:rPr>
              <a:t>5</a:t>
            </a:r>
            <a:r>
              <a:rPr lang="zh-CN" altLang="en-US">
                <a:solidFill>
                  <a:schemeClr val="tx1"/>
                </a:solidFill>
              </a:rPr>
              <a:t>、香山紫藤无火香薰：实木外框，内配</a:t>
            </a:r>
            <a:r>
              <a:rPr lang="en-US" altLang="zh-CN">
                <a:solidFill>
                  <a:schemeClr val="tx1"/>
                </a:solidFill>
              </a:rPr>
              <a:t>50ml</a:t>
            </a:r>
            <a:r>
              <a:rPr lang="zh-CN" altLang="en-US">
                <a:solidFill>
                  <a:schemeClr val="tx1"/>
                </a:solidFill>
              </a:rPr>
              <a:t>香薰液，香型为木质</a:t>
            </a:r>
            <a:r>
              <a:rPr lang="zh-CN" altLang="en-US">
                <a:solidFill>
                  <a:schemeClr val="tx1"/>
                </a:solidFill>
              </a:rPr>
              <a:t>调；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</a:rPr>
              <a:t>6</a:t>
            </a:r>
            <a:r>
              <a:rPr lang="zh-CN" altLang="en-US">
                <a:solidFill>
                  <a:schemeClr val="tx1"/>
                </a:solidFill>
              </a:rPr>
              <a:t>、春联长度</a:t>
            </a:r>
            <a:r>
              <a:rPr lang="en-US" altLang="zh-CN">
                <a:solidFill>
                  <a:schemeClr val="tx1"/>
                </a:solidFill>
              </a:rPr>
              <a:t>160cm</a:t>
            </a:r>
            <a:r>
              <a:rPr lang="zh-CN" altLang="en-US">
                <a:solidFill>
                  <a:schemeClr val="tx1"/>
                </a:solidFill>
              </a:rPr>
              <a:t>，福字尺寸</a:t>
            </a:r>
            <a:r>
              <a:rPr lang="en-US" altLang="zh-CN">
                <a:solidFill>
                  <a:schemeClr val="tx1"/>
                </a:solidFill>
              </a:rPr>
              <a:t>30cm</a:t>
            </a:r>
            <a:r>
              <a:rPr lang="zh-CN" altLang="en-US">
                <a:solidFill>
                  <a:schemeClr val="tx1"/>
                </a:solidFill>
              </a:rPr>
              <a:t>；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" name="图片 2" descr="/private/var/folders/50/112j2j5s6xddll_skqrkj3cm0000gn/T/com.kingsoft.wpsoffice.mac/picturecompress_20241019162450/output_1.jpgoutput_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17926" r="21409"/>
          <a:stretch>
            <a:fillRect/>
          </a:stretch>
        </p:blipFill>
        <p:spPr>
          <a:xfrm>
            <a:off x="4572635" y="0"/>
            <a:ext cx="6946900" cy="64795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142230" y="321310"/>
            <a:ext cx="38398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龙腾四海</a:t>
            </a:r>
            <a:endParaRPr lang="zh-CN" altLang="en-US" sz="2800"/>
          </a:p>
        </p:txBody>
      </p:sp>
      <p:sp>
        <p:nvSpPr>
          <p:cNvPr id="12" name="文本框 11"/>
          <p:cNvSpPr txBox="1"/>
          <p:nvPr/>
        </p:nvSpPr>
        <p:spPr>
          <a:xfrm>
            <a:off x="5142230" y="848360"/>
            <a:ext cx="6064885" cy="1891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/>
              <a:t>礼盒配置：</a:t>
            </a:r>
            <a:endParaRPr lang="zh-CN" altLang="en-US"/>
          </a:p>
          <a:p>
            <a:pPr algn="l">
              <a:lnSpc>
                <a:spcPct val="150000"/>
              </a:lnSpc>
            </a:pP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桌面喷泉摆件*1款        </a:t>
            </a:r>
            <a:r>
              <a:rPr lang="en-US" altLang="zh-CN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手工雕刻盘龙</a:t>
            </a:r>
            <a:r>
              <a:rPr lang="en-US" altLang="zh-CN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款      </a:t>
            </a:r>
            <a:endParaRPr lang="zh-CN" altLang="en-US" sz="15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实木茶台*</a:t>
            </a:r>
            <a:r>
              <a:rPr lang="en-US" altLang="zh-CN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款</a:t>
            </a:r>
            <a:r>
              <a:rPr lang="en-US" altLang="zh-CN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防水茶巾</a:t>
            </a:r>
            <a:r>
              <a:rPr lang="en-US" altLang="zh-CN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款</a:t>
            </a:r>
            <a:endParaRPr lang="zh-CN" altLang="en-US" sz="15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宜兴紫砂泡茶壶</a:t>
            </a:r>
            <a:r>
              <a:rPr lang="en-US" altLang="zh-CN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</a:t>
            </a: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款</a:t>
            </a:r>
            <a:r>
              <a:rPr lang="en-US" altLang="zh-CN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</a:t>
            </a: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宜兴紫砂品茗杯</a:t>
            </a:r>
            <a:r>
              <a:rPr lang="en-US" altLang="zh-CN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*3</a:t>
            </a: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支</a:t>
            </a:r>
            <a:endParaRPr lang="zh-CN" altLang="en-US" sz="15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蛇年书法春联及福字</a:t>
            </a:r>
            <a:r>
              <a:rPr lang="en-US" altLang="zh-CN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</a:t>
            </a: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款</a:t>
            </a:r>
            <a:r>
              <a:rPr lang="en-US" altLang="zh-CN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</a:t>
            </a: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非遗版画红包</a:t>
            </a:r>
            <a:r>
              <a:rPr lang="en-US" altLang="zh-CN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*6</a:t>
            </a: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款</a:t>
            </a:r>
            <a:endParaRPr lang="zh-CN" altLang="en-US" sz="15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5146040" y="2748280"/>
            <a:ext cx="611187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5142230" y="2748280"/>
            <a:ext cx="6064885" cy="2237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产品创意：</a:t>
            </a:r>
            <a:endParaRPr lang="en-US" altLang="zh-CN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、龙是中国的图腾，龙腾四海更是对才华横溢之人在各个领域都能大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展身手的美好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祝愿；</a:t>
            </a:r>
            <a:endParaRPr lang="zh-CN" altLang="en-US" sz="15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、礼盒内配产品端庄大气，盘龙活灵活现于喷泉之上，是办公与家居的灵动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摆件；</a:t>
            </a:r>
            <a:endParaRPr lang="zh-CN" altLang="en-US" sz="15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产品定制位：</a:t>
            </a:r>
            <a:r>
              <a:rPr lang="zh-CN" altLang="en-US" sz="1500">
                <a:sym typeface="+mn-ea"/>
              </a:rPr>
              <a:t>手提</a:t>
            </a:r>
            <a:r>
              <a:rPr lang="zh-CN" altLang="en-US" sz="1500">
                <a:sym typeface="+mn-ea"/>
              </a:rPr>
              <a:t>袋、包装盒</a:t>
            </a: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15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146040" y="5056505"/>
            <a:ext cx="1968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市场价：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498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元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503285" y="5070475"/>
            <a:ext cx="26638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供货价：</a:t>
            </a:r>
            <a:r>
              <a:rPr 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326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146040" y="6125210"/>
            <a:ext cx="38398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400"/>
              <a:t>产品价格不含税运，一件代发</a:t>
            </a:r>
            <a:r>
              <a:rPr lang="en-US" altLang="zh-CN" sz="1400"/>
              <a:t>15</a:t>
            </a:r>
            <a:r>
              <a:rPr lang="zh-CN" altLang="en-US" sz="1400"/>
              <a:t>元</a:t>
            </a:r>
            <a:endParaRPr lang="zh-CN" altLang="en-US" sz="1400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5144770" y="5674995"/>
            <a:ext cx="38398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400"/>
              <a:t>京东</a:t>
            </a:r>
            <a:r>
              <a:rPr lang="zh-CN" altLang="en-US" sz="1400"/>
              <a:t>链接：</a:t>
            </a:r>
            <a:endParaRPr lang="zh-CN" altLang="en-US" sz="1400"/>
          </a:p>
        </p:txBody>
      </p:sp>
      <p:pic>
        <p:nvPicPr>
          <p:cNvPr id="2" name="图片 1" descr="/private/var/folders/50/112j2j5s6xddll_skqrkj3cm0000gn/T/com.kingsoft.wpsoffice.mac/picturecompress_20241021105636/output_1.jpgoutput_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5017135" cy="64795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 descr="/private/var/folders/50/112j2j5s6xddll_skqrkj3cm0000gn/T/com.kingsoft.wpsoffice.mac/picturecompress_20241021110003/output_1.jpgoutput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1270"/>
            <a:ext cx="11519535" cy="6477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/private/var/folders/50/112j2j5s6xddll_skqrkj3cm0000gn/T/com.kingsoft.wpsoffice.mac/picturecompress_20241021105452/output_1.jpgoutput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1270"/>
            <a:ext cx="11519535" cy="6477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/private/var/folders/50/112j2j5s6xddll_skqrkj3cm0000gn/T/com.kingsoft.wpsoffice.mac/picturecompress_20241021105532/output_1.jpgoutput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4445" y="-52070"/>
            <a:ext cx="11611610" cy="653161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1533525" y="5953125"/>
            <a:ext cx="2621280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桌面喷泉摆件</a:t>
            </a:r>
            <a:r>
              <a:rPr lang="en-US" altLang="zh-CN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手工雕刻盘龙</a:t>
            </a:r>
            <a:endParaRPr lang="zh-CN" altLang="en-US" sz="15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7666990" y="4959985"/>
            <a:ext cx="2034540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实木茶台</a:t>
            </a:r>
            <a:r>
              <a:rPr lang="en-US" altLang="zh-CN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防水茶巾</a:t>
            </a:r>
            <a:endParaRPr lang="zh-CN" altLang="en-US" sz="15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7280910" y="5935345"/>
            <a:ext cx="2621280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宜兴紫砂泡茶壶</a:t>
            </a:r>
            <a:r>
              <a:rPr lang="en-US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紫砂品茗杯</a:t>
            </a:r>
            <a:endParaRPr lang="zh-CN" altLang="en-US" sz="15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/private/var/folders/50/112j2j5s6xddll_skqrkj3cm0000gn/T/com.kingsoft.wpsoffice.mac/picturecompress_20241021105051/output_1.jpgoutput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75" y="0"/>
            <a:ext cx="11512550" cy="64795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/private/var/folders/50/112j2j5s6xddll_skqrkj3cm0000gn/T/com.kingsoft.wpsoffice.mac/picturecompress_20241021105709/output_1.jpgoutput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1519535" cy="64789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/private/var/folders/50/112j2j5s6xddll_skqrkj3cm0000gn/T/com.kingsoft.wpsoffice.mac/picturecompress_20241021105730/output_1.jpgoutput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1270"/>
            <a:ext cx="11519535" cy="6477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/private/var/folders/50/112j2j5s6xddll_skqrkj3cm0000gn/T/com.kingsoft.wpsoffice.mac/picturecompress_20241019191453/output_1.jpgoutput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2200275" y="5636895"/>
            <a:ext cx="2305685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5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书法春联套装（</a:t>
            </a:r>
            <a:r>
              <a:rPr lang="en-US" altLang="zh-CN" sz="15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160cm</a:t>
            </a:r>
            <a:r>
              <a:rPr lang="zh-CN" altLang="en-US" sz="15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zh-CN" altLang="en-US" sz="15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6775450" y="5636895"/>
            <a:ext cx="3769360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5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非遗版画红包</a:t>
            </a:r>
            <a:r>
              <a:rPr lang="en-US" altLang="zh-CN" sz="15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</a:t>
            </a:r>
            <a:r>
              <a:rPr lang="zh-CN" altLang="en-US" sz="15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款（甲马</a:t>
            </a:r>
            <a:r>
              <a:rPr lang="en-US" altLang="zh-CN" sz="15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15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款、桃花坞</a:t>
            </a:r>
            <a:r>
              <a:rPr lang="en-US" altLang="zh-CN" sz="15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15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款）</a:t>
            </a:r>
            <a:endParaRPr lang="zh-CN" altLang="en-US" sz="15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/private/var/folders/50/112j2j5s6xddll_skqrkj3cm0000gn/T/com.kingsoft.wpsoffice.mac/picturecompress_20241021105941/output_1.jpgoutput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4677410" y="0"/>
            <a:ext cx="6842125" cy="64795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35" y="-635"/>
            <a:ext cx="4676775" cy="6479540"/>
          </a:xfrm>
          <a:prstGeom prst="rect">
            <a:avLst/>
          </a:prstGeom>
          <a:solidFill>
            <a:srgbClr val="FCA35F"/>
          </a:solidFill>
          <a:ln>
            <a:solidFill>
              <a:srgbClr val="FCA35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82880" y="600075"/>
            <a:ext cx="4307840" cy="52774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2000">
                <a:solidFill>
                  <a:schemeClr val="tx1"/>
                </a:solidFill>
              </a:rPr>
              <a:t>产品参数详情</a:t>
            </a:r>
            <a:endParaRPr lang="zh-CN" altLang="en-US" sz="200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</a:rPr>
              <a:t>1</a:t>
            </a:r>
            <a:r>
              <a:rPr lang="zh-CN" altLang="en-US">
                <a:solidFill>
                  <a:schemeClr val="tx1"/>
                </a:solidFill>
              </a:rPr>
              <a:t>、礼盒尺寸：</a:t>
            </a:r>
            <a:r>
              <a:rPr lang="en-US" altLang="zh-CN">
                <a:solidFill>
                  <a:schemeClr val="tx1"/>
                </a:solidFill>
              </a:rPr>
              <a:t>430*235*185mm</a:t>
            </a:r>
            <a:r>
              <a:rPr lang="zh-CN" altLang="en-US">
                <a:solidFill>
                  <a:schemeClr val="tx1"/>
                </a:solidFill>
              </a:rPr>
              <a:t>；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</a:rPr>
              <a:t>2</a:t>
            </a:r>
            <a:r>
              <a:rPr lang="zh-CN" altLang="en-US">
                <a:solidFill>
                  <a:schemeClr val="tx1"/>
                </a:solidFill>
              </a:rPr>
              <a:t>、喷泉摆件：环保密胺树脂材质，搭配喷水循环系统，尺寸</a:t>
            </a:r>
            <a:r>
              <a:rPr lang="en-US" altLang="zh-CN">
                <a:solidFill>
                  <a:schemeClr val="tx1"/>
                </a:solidFill>
              </a:rPr>
              <a:t>400*205*140mm</a:t>
            </a:r>
            <a:r>
              <a:rPr lang="zh-CN" altLang="en-US">
                <a:solidFill>
                  <a:schemeClr val="tx1"/>
                </a:solidFill>
              </a:rPr>
              <a:t>；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</a:rPr>
              <a:t>3</a:t>
            </a:r>
            <a:r>
              <a:rPr lang="zh-CN" altLang="en-US">
                <a:solidFill>
                  <a:schemeClr val="tx1"/>
                </a:solidFill>
              </a:rPr>
              <a:t>、手工雕刻盘龙：树脂材质，手工</a:t>
            </a:r>
            <a:r>
              <a:rPr lang="zh-CN" altLang="en-US">
                <a:solidFill>
                  <a:schemeClr val="tx1"/>
                </a:solidFill>
              </a:rPr>
              <a:t>精雕；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</a:rPr>
              <a:t>4</a:t>
            </a:r>
            <a:r>
              <a:rPr lang="zh-CN" altLang="en-US">
                <a:solidFill>
                  <a:schemeClr val="tx1"/>
                </a:solidFill>
              </a:rPr>
              <a:t>、茶台：竹木材质，环保喷漆工艺，尺寸</a:t>
            </a:r>
            <a:r>
              <a:rPr lang="en-US" altLang="zh-CN">
                <a:solidFill>
                  <a:schemeClr val="tx1"/>
                </a:solidFill>
              </a:rPr>
              <a:t>420*225*35cm</a:t>
            </a:r>
            <a:r>
              <a:rPr lang="zh-CN" altLang="en-US">
                <a:solidFill>
                  <a:schemeClr val="tx1"/>
                </a:solidFill>
              </a:rPr>
              <a:t>；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</a:rPr>
              <a:t>5</a:t>
            </a:r>
            <a:r>
              <a:rPr lang="zh-CN" altLang="en-US">
                <a:solidFill>
                  <a:schemeClr val="tx1"/>
                </a:solidFill>
              </a:rPr>
              <a:t>、防水茶巾：防水棉麻材质，搭配茶台</a:t>
            </a:r>
            <a:r>
              <a:rPr lang="zh-CN" altLang="en-US">
                <a:solidFill>
                  <a:schemeClr val="tx1"/>
                </a:solidFill>
              </a:rPr>
              <a:t>使用；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</a:rPr>
              <a:t>6</a:t>
            </a:r>
            <a:r>
              <a:rPr lang="zh-CN" altLang="en-US">
                <a:solidFill>
                  <a:schemeClr val="tx1"/>
                </a:solidFill>
              </a:rPr>
              <a:t>、茶壶寄茶杯：紫砂材质，茶壶容量</a:t>
            </a:r>
            <a:r>
              <a:rPr lang="en-US" altLang="zh-CN">
                <a:solidFill>
                  <a:schemeClr val="tx1"/>
                </a:solidFill>
              </a:rPr>
              <a:t>160ml</a:t>
            </a:r>
            <a:r>
              <a:rPr lang="zh-CN" altLang="en-US">
                <a:solidFill>
                  <a:schemeClr val="tx1"/>
                </a:solidFill>
              </a:rPr>
              <a:t>；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</a:rPr>
              <a:t>7</a:t>
            </a:r>
            <a:r>
              <a:rPr lang="zh-CN" altLang="en-US">
                <a:solidFill>
                  <a:schemeClr val="tx1"/>
                </a:solidFill>
              </a:rPr>
              <a:t>、春联长度</a:t>
            </a:r>
            <a:r>
              <a:rPr lang="en-US" altLang="zh-CN">
                <a:solidFill>
                  <a:schemeClr val="tx1"/>
                </a:solidFill>
              </a:rPr>
              <a:t>160cm</a:t>
            </a:r>
            <a:r>
              <a:rPr lang="zh-CN" altLang="en-US">
                <a:solidFill>
                  <a:schemeClr val="tx1"/>
                </a:solidFill>
              </a:rPr>
              <a:t>，福字尺寸</a:t>
            </a:r>
            <a:r>
              <a:rPr lang="en-US" altLang="zh-CN">
                <a:solidFill>
                  <a:schemeClr val="tx1"/>
                </a:solidFill>
              </a:rPr>
              <a:t>30cm</a:t>
            </a:r>
            <a:r>
              <a:rPr lang="zh-CN" altLang="en-US">
                <a:solidFill>
                  <a:schemeClr val="tx1"/>
                </a:solidFill>
              </a:rPr>
              <a:t>；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142230" y="212725"/>
            <a:ext cx="38398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开门迎</a:t>
            </a:r>
            <a:r>
              <a:rPr lang="zh-CN" altLang="en-US" sz="2800"/>
              <a:t>财</a:t>
            </a:r>
            <a:endParaRPr lang="zh-CN" altLang="en-US" sz="2800"/>
          </a:p>
        </p:txBody>
      </p:sp>
      <p:sp>
        <p:nvSpPr>
          <p:cNvPr id="12" name="文本框 11"/>
          <p:cNvSpPr txBox="1"/>
          <p:nvPr/>
        </p:nvSpPr>
        <p:spPr>
          <a:xfrm>
            <a:off x="5142230" y="848360"/>
            <a:ext cx="6064885" cy="154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/>
              <a:t>礼盒配置：</a:t>
            </a:r>
            <a:endParaRPr lang="zh-CN" altLang="en-US"/>
          </a:p>
          <a:p>
            <a:pPr algn="l">
              <a:lnSpc>
                <a:spcPct val="150000"/>
              </a:lnSpc>
            </a:pP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五路财神装饰画*1款        </a:t>
            </a:r>
            <a:r>
              <a:rPr lang="en-US" altLang="zh-CN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仿古黄铜瓶插</a:t>
            </a:r>
            <a:r>
              <a:rPr lang="en-US" altLang="zh-CN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款      </a:t>
            </a:r>
            <a:endParaRPr lang="zh-CN" altLang="en-US" sz="15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创意招财猫水杯*2只</a:t>
            </a:r>
            <a:r>
              <a:rPr lang="en-US" altLang="zh-CN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实木摆台</a:t>
            </a:r>
            <a:r>
              <a:rPr lang="en-US" altLang="zh-CN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款</a:t>
            </a:r>
            <a:endParaRPr lang="zh-CN" altLang="en-US" sz="15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摇摆小财神摆件</a:t>
            </a:r>
            <a:r>
              <a:rPr lang="en-US" altLang="zh-CN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</a:t>
            </a: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款</a:t>
            </a:r>
            <a:r>
              <a:rPr lang="en-US" altLang="zh-CN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</a:t>
            </a: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财运红果花插</a:t>
            </a:r>
            <a:r>
              <a:rPr lang="en-US" altLang="zh-CN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*5</a:t>
            </a: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支</a:t>
            </a:r>
            <a:endParaRPr lang="zh-CN" altLang="en-US" sz="15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5142230" y="2409190"/>
            <a:ext cx="611187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5142230" y="2410460"/>
            <a:ext cx="6064885" cy="246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产品创意：</a:t>
            </a:r>
            <a:endParaRPr lang="en-US" altLang="zh-CN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、产品外包装采用开门设计，打开后即可见到五路财神原创手绘装饰画，这款礼盒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是对开门迎财主题最直接的表达；</a:t>
            </a:r>
            <a:endParaRPr lang="zh-CN" altLang="en-US" sz="15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、两款招财猫的水杯，极致可爱风的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样式，迎合了国人对于新中式风格的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喜爱；</a:t>
            </a:r>
            <a:endParaRPr lang="zh-CN" altLang="en-US" sz="15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</a:pPr>
            <a:endParaRPr lang="zh-CN" altLang="en-US" sz="15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产品定制位：</a:t>
            </a:r>
            <a:r>
              <a:rPr lang="zh-CN" altLang="en-US" sz="1500">
                <a:sym typeface="+mn-ea"/>
              </a:rPr>
              <a:t>手提吊牌、包装盒</a:t>
            </a: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15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146040" y="5020310"/>
            <a:ext cx="1968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市场价：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398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元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503285" y="5034280"/>
            <a:ext cx="26638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供货价：</a:t>
            </a:r>
            <a:r>
              <a:rPr 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285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1" name="图片 10" descr="/private/var/folders/50/112j2j5s6xddll_skqrkj3cm0000gn/T/com.kingsoft.wpsoffice.mac/picturecompress_20240314144818/output_1.pngoutput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864100" cy="648525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5146040" y="6089015"/>
            <a:ext cx="38398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400"/>
              <a:t>产品价格不含税运，一件代发</a:t>
            </a:r>
            <a:r>
              <a:rPr lang="en-US" altLang="zh-CN" sz="1400"/>
              <a:t>15</a:t>
            </a:r>
            <a:r>
              <a:rPr lang="zh-CN" altLang="en-US" sz="1400"/>
              <a:t>元</a:t>
            </a:r>
            <a:endParaRPr lang="zh-CN" altLang="en-US" sz="1400"/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5144770" y="5638800"/>
            <a:ext cx="38398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400"/>
              <a:t>京东</a:t>
            </a:r>
            <a:r>
              <a:rPr lang="zh-CN" altLang="en-US" sz="1400"/>
              <a:t>链接：</a:t>
            </a:r>
            <a:endParaRPr lang="zh-CN" altLang="en-US" sz="1400"/>
          </a:p>
        </p:txBody>
      </p:sp>
    </p:spTree>
    <p:custDataLst>
      <p:tags r:id="rId5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private/var/folders/50/112j2j5s6xddll_skqrkj3cm0000gn/T/com.kingsoft.wpsoffice.mac/picturecompress_20240605131215/output_1.jpgoutput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1518900" cy="64795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-13335"/>
            <a:ext cx="2253615" cy="6492875"/>
          </a:xfrm>
          <a:prstGeom prst="rect">
            <a:avLst/>
          </a:prstGeom>
          <a:solidFill>
            <a:schemeClr val="tx1"/>
          </a:solidFill>
        </p:spPr>
        <p:txBody>
          <a:bodyPr vert="eaVert" wrap="square" rtlCol="0" anchor="ctr" anchorCtr="0">
            <a:noAutofit/>
          </a:bodyPr>
          <a:p>
            <a:pPr algn="l">
              <a:lnSpc>
                <a:spcPct val="150000"/>
              </a:lnSpc>
            </a:pPr>
            <a:r>
              <a:rPr lang="en-US" altLang="zh-CN" sz="2400">
                <a:solidFill>
                  <a:schemeClr val="bg1"/>
                </a:solidFill>
              </a:rPr>
              <a:t>     </a:t>
            </a:r>
            <a:r>
              <a:rPr lang="zh-CN" altLang="en-US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五路财神挂画</a:t>
            </a:r>
            <a:r>
              <a:rPr lang="en-US" altLang="zh-CN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</a:t>
            </a:r>
            <a:r>
              <a:rPr lang="zh-CN" altLang="en-US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原</a:t>
            </a:r>
            <a:r>
              <a:rPr lang="zh-CN" altLang="en-US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创手绘</a:t>
            </a:r>
            <a:r>
              <a:rPr lang="en-US" altLang="zh-CN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·</a:t>
            </a:r>
            <a:r>
              <a:rPr lang="zh-CN" altLang="en-US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实木</a:t>
            </a:r>
            <a:r>
              <a:rPr lang="zh-CN" altLang="en-US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边框</a:t>
            </a:r>
            <a:endParaRPr lang="zh-CN" altLang="en-US">
              <a:solidFill>
                <a:schemeClr val="bg1">
                  <a:lumMod val="8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altLang="en-US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礼盒开门设计</a:t>
            </a:r>
            <a:r>
              <a:rPr lang="en-US" altLang="zh-CN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开门见</a:t>
            </a:r>
            <a:r>
              <a:rPr lang="zh-CN" altLang="en-US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财神</a:t>
            </a:r>
            <a:endParaRPr lang="zh-CN" altLang="en-US">
              <a:solidFill>
                <a:schemeClr val="bg1">
                  <a:lumMod val="8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253615" y="0"/>
            <a:ext cx="9260205" cy="64795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-13335"/>
            <a:ext cx="2253615" cy="6492875"/>
          </a:xfrm>
          <a:prstGeom prst="rect">
            <a:avLst/>
          </a:prstGeom>
          <a:solidFill>
            <a:schemeClr val="tx1"/>
          </a:solidFill>
        </p:spPr>
        <p:txBody>
          <a:bodyPr vert="mongolianVert" wrap="square" rtlCol="0" anchor="ctr" anchorCtr="0">
            <a:noAutofit/>
          </a:bodyPr>
          <a:p>
            <a:pPr algn="l">
              <a:lnSpc>
                <a:spcPct val="150000"/>
              </a:lnSpc>
            </a:pPr>
            <a:r>
              <a:rPr lang="en-US" altLang="zh-CN" sz="2400">
                <a:solidFill>
                  <a:schemeClr val="bg1"/>
                </a:solidFill>
              </a:rPr>
              <a:t>    </a:t>
            </a:r>
            <a:r>
              <a:rPr lang="en-US" altLang="zh-CN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altLang="en-US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招财猫水杯</a:t>
            </a:r>
            <a:endParaRPr lang="zh-CN" altLang="en-US" sz="28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    </a:t>
            </a:r>
            <a:r>
              <a:rPr lang="zh-CN" altLang="en-US"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好事成双</a:t>
            </a:r>
            <a:r>
              <a:rPr lang="en-US" altLang="zh-CN"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·</a:t>
            </a:r>
            <a:r>
              <a:rPr lang="zh-CN" altLang="en-US"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水到渠成</a:t>
            </a:r>
            <a:endParaRPr lang="zh-CN" altLang="en-US" sz="1800">
              <a:solidFill>
                <a:schemeClr val="bg1">
                  <a:lumMod val="8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en-US" altLang="zh-CN"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   </a:t>
            </a:r>
            <a:r>
              <a:rPr lang="zh-CN" altLang="en-US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喝水也能喝出好彩头</a:t>
            </a:r>
            <a:endParaRPr lang="zh-CN" altLang="en-US">
              <a:solidFill>
                <a:schemeClr val="bg1">
                  <a:lumMod val="8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259330" y="0"/>
            <a:ext cx="9260205" cy="64795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-13335"/>
            <a:ext cx="2253615" cy="6492875"/>
          </a:xfrm>
          <a:prstGeom prst="rect">
            <a:avLst/>
          </a:prstGeom>
          <a:solidFill>
            <a:schemeClr val="tx1"/>
          </a:solidFill>
        </p:spPr>
        <p:txBody>
          <a:bodyPr vert="mongolianVert" wrap="square" rtlCol="0" anchor="ctr" anchorCtr="0">
            <a:noAutofit/>
          </a:bodyPr>
          <a:p>
            <a:pPr algn="l">
              <a:lnSpc>
                <a:spcPct val="150000"/>
              </a:lnSpc>
            </a:pPr>
            <a:r>
              <a:rPr lang="en-US" altLang="zh-CN" sz="2400">
                <a:solidFill>
                  <a:schemeClr val="bg1"/>
                </a:solidFill>
              </a:rPr>
              <a:t>    </a:t>
            </a:r>
            <a:r>
              <a:rPr lang="en-US" altLang="zh-CN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altLang="en-US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招财摆件</a:t>
            </a:r>
            <a:endParaRPr lang="zh-CN" altLang="en-US" sz="28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 </a:t>
            </a:r>
            <a:r>
              <a:rPr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颜值满满</a:t>
            </a:r>
            <a:r>
              <a:rPr lang="en-US"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·</a:t>
            </a:r>
            <a:r>
              <a:rPr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轻奢质感</a:t>
            </a:r>
            <a:r>
              <a:rPr lang="zh-CN"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r>
              <a:rPr lang="zh-CN" altLang="en-US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红红火火的发财果</a:t>
            </a:r>
            <a:endParaRPr lang="zh-CN" altLang="en-US">
              <a:solidFill>
                <a:schemeClr val="bg1">
                  <a:lumMod val="8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en-US" altLang="zh-CN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</a:t>
            </a:r>
            <a:r>
              <a:rPr lang="zh-CN" altLang="en-US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搭配可爱小财神，装饰家居每一个角落</a:t>
            </a:r>
            <a:endParaRPr lang="zh-CN" altLang="en-US">
              <a:solidFill>
                <a:schemeClr val="bg1">
                  <a:lumMod val="8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3" name="图片 2" descr="/private/var/folders/50/112j2j5s6xddll_skqrkj3cm0000gn/T/com.kingsoft.wpsoffice.mac/picturecompress_20240605131254/output_1.jpgoutput_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253615" y="0"/>
            <a:ext cx="9260205" cy="64795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5146040" y="144780"/>
            <a:ext cx="38398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锦鲤</a:t>
            </a:r>
            <a:endParaRPr lang="zh-CN" altLang="en-US" sz="2800"/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5146040" y="727075"/>
            <a:ext cx="6064885" cy="1891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/>
              <a:t>礼盒配置：</a:t>
            </a:r>
            <a:endParaRPr lang="zh-CN" altLang="en-US"/>
          </a:p>
          <a:p>
            <a:pPr algn="l">
              <a:lnSpc>
                <a:spcPct val="150000"/>
              </a:lnSpc>
            </a:pPr>
            <a:r>
              <a:rPr lang="zh-CN" altLang="en-US" sz="1500">
                <a:sym typeface="+mn-ea"/>
              </a:rPr>
              <a:t>锦鲤创意灯箱*1款         </a:t>
            </a:r>
            <a:r>
              <a:rPr lang="en-US" altLang="zh-CN" sz="1500">
                <a:sym typeface="+mn-ea"/>
              </a:rPr>
              <a:t>              </a:t>
            </a:r>
            <a:r>
              <a:rPr lang="zh-CN" altLang="en-US" sz="1500">
                <a:sym typeface="+mn-ea"/>
              </a:rPr>
              <a:t>锦鲤活鱼</a:t>
            </a:r>
            <a:r>
              <a:rPr lang="en-US" altLang="zh-CN" sz="1500">
                <a:sym typeface="+mn-ea"/>
              </a:rPr>
              <a:t>*4</a:t>
            </a:r>
            <a:r>
              <a:rPr lang="zh-CN" altLang="en-US" sz="1500">
                <a:sym typeface="+mn-ea"/>
              </a:rPr>
              <a:t>条</a:t>
            </a:r>
            <a:endParaRPr lang="zh-CN" altLang="en-US" sz="1500"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500">
                <a:sym typeface="+mn-ea"/>
              </a:rPr>
              <a:t>超白玻桌面鱼缸*1款</a:t>
            </a:r>
            <a:r>
              <a:rPr lang="en-US" altLang="zh-CN" sz="1500">
                <a:sym typeface="+mn-ea"/>
              </a:rPr>
              <a:t>                   </a:t>
            </a:r>
            <a:r>
              <a:rPr lang="zh-CN" altLang="en-US" sz="1500">
                <a:sym typeface="+mn-ea"/>
              </a:rPr>
              <a:t>好运锦鲤无火香薰</a:t>
            </a:r>
            <a:r>
              <a:rPr lang="en-US" altLang="zh-CN" sz="1500">
                <a:sym typeface="+mn-ea"/>
              </a:rPr>
              <a:t>*1</a:t>
            </a:r>
            <a:r>
              <a:rPr lang="zh-CN" altLang="en-US" sz="1500">
                <a:sym typeface="+mn-ea"/>
              </a:rPr>
              <a:t>款</a:t>
            </a:r>
            <a:endParaRPr lang="zh-CN" altLang="en-US" sz="1500"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500">
                <a:sym typeface="+mn-ea"/>
              </a:rPr>
              <a:t>实木鱼缸底座*1款</a:t>
            </a:r>
            <a:r>
              <a:rPr lang="en-US" altLang="zh-CN" sz="1500">
                <a:sym typeface="+mn-ea"/>
              </a:rPr>
              <a:t>                       </a:t>
            </a:r>
            <a:r>
              <a:rPr lang="zh-CN" altLang="en-US" sz="1500">
                <a:sym typeface="+mn-ea"/>
              </a:rPr>
              <a:t>壁挂鱼缸过滤器*</a:t>
            </a:r>
            <a:r>
              <a:rPr lang="en-US" altLang="zh-CN" sz="1500">
                <a:sym typeface="+mn-ea"/>
              </a:rPr>
              <a:t>1</a:t>
            </a:r>
            <a:r>
              <a:rPr lang="zh-CN" altLang="en-US" sz="1500">
                <a:sym typeface="+mn-ea"/>
              </a:rPr>
              <a:t>款</a:t>
            </a:r>
            <a:endParaRPr lang="zh-CN" altLang="en-US" sz="1500"/>
          </a:p>
          <a:p>
            <a:pPr algn="l">
              <a:lnSpc>
                <a:spcPct val="150000"/>
              </a:lnSpc>
            </a:pPr>
            <a:r>
              <a:rPr lang="zh-CN" altLang="en-US" sz="1500">
                <a:sym typeface="+mn-ea"/>
              </a:rPr>
              <a:t>好运掼蛋专用扑克牌</a:t>
            </a:r>
            <a:r>
              <a:rPr lang="en-US" altLang="zh-CN" sz="1500">
                <a:sym typeface="+mn-ea"/>
              </a:rPr>
              <a:t>*2</a:t>
            </a:r>
            <a:r>
              <a:rPr lang="zh-CN" altLang="en-US" sz="1500">
                <a:sym typeface="+mn-ea"/>
              </a:rPr>
              <a:t>付            鱼缸换水器</a:t>
            </a:r>
            <a:r>
              <a:rPr lang="en-US" altLang="zh-CN" sz="1500">
                <a:sym typeface="+mn-ea"/>
              </a:rPr>
              <a:t>*1</a:t>
            </a:r>
            <a:r>
              <a:rPr lang="zh-CN" altLang="en-US" sz="1500">
                <a:sym typeface="+mn-ea"/>
              </a:rPr>
              <a:t>款   </a:t>
            </a:r>
            <a:r>
              <a:rPr lang="en-US" altLang="zh-CN" sz="1500">
                <a:sym typeface="+mn-ea"/>
              </a:rPr>
              <a:t>            </a:t>
            </a:r>
            <a:endParaRPr lang="en-US" altLang="zh-CN" sz="1500">
              <a:sym typeface="+mn-ea"/>
            </a:endParaRPr>
          </a:p>
        </p:txBody>
      </p:sp>
      <p:cxnSp>
        <p:nvCxnSpPr>
          <p:cNvPr id="14" name="直接连接符 13"/>
          <p:cNvCxnSpPr/>
          <p:nvPr>
            <p:custDataLst>
              <p:tags r:id="rId3"/>
            </p:custDataLst>
          </p:nvPr>
        </p:nvCxnSpPr>
        <p:spPr>
          <a:xfrm>
            <a:off x="5146040" y="2639695"/>
            <a:ext cx="611187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5139690" y="2682240"/>
            <a:ext cx="6064885" cy="2515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>
                <a:solidFill>
                  <a:schemeClr val="dk1"/>
                </a:solidFill>
                <a:latin typeface="+mn-ea"/>
                <a:cs typeface="+mn-ea"/>
                <a:sym typeface="+mn-ea"/>
              </a:rPr>
              <a:t>产品创意：</a:t>
            </a:r>
            <a:endParaRPr lang="en-US" altLang="zh-CN">
              <a:solidFill>
                <a:schemeClr val="dk1"/>
              </a:solidFill>
              <a:latin typeface="+mn-ea"/>
              <a:cs typeface="+mn-ea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1500">
                <a:solidFill>
                  <a:schemeClr val="dk1"/>
                </a:solidFill>
                <a:latin typeface="+mn-ea"/>
                <a:cs typeface="+mn-ea"/>
                <a:sym typeface="+mn-ea"/>
              </a:rPr>
              <a:t>       </a:t>
            </a:r>
            <a:r>
              <a:rPr lang="zh-CN" altLang="en-US" sz="1500">
                <a:solidFill>
                  <a:schemeClr val="dk1"/>
                </a:solidFill>
                <a:latin typeface="+mn-ea"/>
                <a:cs typeface="+mn-ea"/>
                <a:sym typeface="+mn-ea"/>
              </a:rPr>
              <a:t>锦鲤是荣华、平安、好运的象征，寓意生活的无限美好。以此</a:t>
            </a:r>
            <a:r>
              <a:rPr lang="zh-CN" altLang="en-US" sz="1500">
                <a:solidFill>
                  <a:schemeClr val="dk1"/>
                </a:solidFill>
                <a:latin typeface="+mn-ea"/>
                <a:cs typeface="+mn-ea"/>
                <a:sym typeface="+mn-ea"/>
              </a:rPr>
              <a:t>主题作为礼品更具心意。桌面鱼缸本身也是办公室内或家居生活中流行的产品，鱼儿在水中闲散的游动，借助灯箱点亮锦鲤的</a:t>
            </a:r>
            <a:r>
              <a:rPr lang="zh-CN" altLang="en-US" sz="1500">
                <a:solidFill>
                  <a:schemeClr val="dk1"/>
                </a:solidFill>
                <a:latin typeface="+mn-ea"/>
                <a:cs typeface="+mn-ea"/>
                <a:sym typeface="+mn-ea"/>
              </a:rPr>
              <a:t>美，</a:t>
            </a:r>
            <a:r>
              <a:rPr lang="zh-CN" altLang="en-US" sz="1600">
                <a:solidFill>
                  <a:schemeClr val="dk1"/>
                </a:solidFill>
                <a:latin typeface="+mn-ea"/>
                <a:cs typeface="+mn-ea"/>
                <a:sym typeface="+mn-ea"/>
              </a:rPr>
              <a:t>既能装点室内环境，也能给人带来身心愉悦的解压感与</a:t>
            </a:r>
            <a:r>
              <a:rPr lang="zh-CN" altLang="en-US" sz="1600">
                <a:solidFill>
                  <a:schemeClr val="dk1"/>
                </a:solidFill>
                <a:latin typeface="+mn-ea"/>
                <a:cs typeface="+mn-ea"/>
                <a:sym typeface="+mn-ea"/>
              </a:rPr>
              <a:t>幸福感。</a:t>
            </a:r>
            <a:endParaRPr lang="zh-CN" altLang="en-US" sz="1600">
              <a:solidFill>
                <a:schemeClr val="dk1"/>
              </a:solidFill>
              <a:latin typeface="+mn-ea"/>
              <a:cs typeface="+mn-ea"/>
              <a:sym typeface="+mn-ea"/>
            </a:endParaRPr>
          </a:p>
          <a:p>
            <a:pPr algn="l">
              <a:lnSpc>
                <a:spcPct val="100000"/>
              </a:lnSpc>
            </a:pPr>
            <a:endParaRPr lang="zh-CN" altLang="en-US" sz="1500">
              <a:solidFill>
                <a:schemeClr val="dk1"/>
              </a:solidFill>
              <a:latin typeface="+mn-ea"/>
              <a:cs typeface="+mn-ea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500">
                <a:solidFill>
                  <a:schemeClr val="dk1"/>
                </a:solidFill>
                <a:latin typeface="+mn-ea"/>
                <a:cs typeface="+mn-ea"/>
                <a:sym typeface="+mn-ea"/>
              </a:rPr>
              <a:t>产品定制位：</a:t>
            </a:r>
            <a:r>
              <a:rPr lang="zh-CN" altLang="en-US" sz="1500">
                <a:latin typeface="+mn-ea"/>
                <a:cs typeface="+mn-ea"/>
                <a:sym typeface="+mn-ea"/>
              </a:rPr>
              <a:t>包装盒。</a:t>
            </a:r>
            <a:endParaRPr lang="zh-CN" altLang="en-US" sz="1500">
              <a:latin typeface="+mn-ea"/>
              <a:cs typeface="+mn-ea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5139690" y="5247005"/>
            <a:ext cx="1968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市场价：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658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元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8594090" y="5247005"/>
            <a:ext cx="26638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供货价：</a:t>
            </a:r>
            <a:r>
              <a:rPr 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469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 descr="/private/var/folders/50/112j2j5s6xddll_skqrkj3cm0000gn/T/com.kingsoft.wpsoffice.mac/picturecompress_20240607105753/output_1.jpgoutput_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4854575" cy="647954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5167630" y="6171565"/>
            <a:ext cx="38398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400"/>
              <a:t>产品价格不含税运，一件代发</a:t>
            </a:r>
            <a:r>
              <a:rPr lang="en-US" altLang="zh-CN" sz="1400"/>
              <a:t>15</a:t>
            </a:r>
            <a:r>
              <a:rPr lang="zh-CN" altLang="en-US" sz="1400"/>
              <a:t>元</a:t>
            </a:r>
            <a:endParaRPr lang="zh-CN" altLang="en-US" sz="1400"/>
          </a:p>
        </p:txBody>
      </p:sp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5166360" y="5725795"/>
            <a:ext cx="38398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400"/>
              <a:t>京东</a:t>
            </a:r>
            <a:r>
              <a:rPr lang="zh-CN" altLang="en-US" sz="1400"/>
              <a:t>链接：</a:t>
            </a:r>
            <a:endParaRPr lang="zh-CN" altLang="en-US" sz="1400"/>
          </a:p>
        </p:txBody>
      </p:sp>
    </p:spTree>
    <p:custDataLst>
      <p:tags r:id="rId1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/private/var/folders/50/112j2j5s6xddll_skqrkj3cm0000gn/T/com.kingsoft.wpsoffice.mac/picturecompress_20241021113758/output_1.jpgoutput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445" y="0"/>
            <a:ext cx="11510645" cy="64795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private/var/folders/50/112j2j5s6xddll_skqrkj3cm0000gn/T/com.kingsoft.wpsoffice.mac/picturecompress_20240607104804/output_1.jpgoutput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1518265" cy="64795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2253615" cy="6492875"/>
          </a:xfrm>
          <a:prstGeom prst="rect">
            <a:avLst/>
          </a:prstGeom>
          <a:solidFill>
            <a:schemeClr val="tx1"/>
          </a:solidFill>
        </p:spPr>
        <p:txBody>
          <a:bodyPr vert="mongolianVert" wrap="square" rtlCol="0" anchor="ctr" anchorCtr="0">
            <a:no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400">
                <a:solidFill>
                  <a:schemeClr val="bg1"/>
                </a:solidFill>
              </a:rPr>
              <a:t>      </a:t>
            </a:r>
            <a:r>
              <a:rPr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黄金尺寸设计</a:t>
            </a:r>
            <a:r>
              <a:rPr lang="en-US" altLang="zh-CN"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 </a:t>
            </a:r>
            <a:endParaRPr lang="en-US" altLang="zh-CN" sz="1800">
              <a:solidFill>
                <a:schemeClr val="bg1">
                  <a:lumMod val="8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   </a:t>
            </a:r>
            <a:r>
              <a:rPr lang="zh-CN" altLang="en-US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鱼缸置于桌面后</a:t>
            </a:r>
            <a:r>
              <a:rPr lang="en-US" altLang="zh-CN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·</a:t>
            </a:r>
            <a:r>
              <a:rPr lang="zh-CN" altLang="en-US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任意角度均可观灯赏鱼</a:t>
            </a:r>
            <a:endParaRPr lang="en-US" altLang="zh-CN">
              <a:solidFill>
                <a:schemeClr val="bg1">
                  <a:lumMod val="8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3" name="图片 2" descr="/private/var/folders/50/112j2j5s6xddll_skqrkj3cm0000gn/T/com.kingsoft.wpsoffice.mac/picturecompress_20240607104740/output_1.jpgoutput_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253615" y="-3810"/>
            <a:ext cx="9265920" cy="64966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/private/var/folders/50/112j2j5s6xddll_skqrkj3cm0000gn/T/com.kingsoft.wpsoffice.mac/picturecompress_20240607104745/output_1.pngoutput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2222500" y="-635"/>
            <a:ext cx="9284970" cy="64928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-18415" y="0"/>
            <a:ext cx="2253615" cy="6492875"/>
          </a:xfrm>
          <a:prstGeom prst="rect">
            <a:avLst/>
          </a:prstGeom>
          <a:solidFill>
            <a:schemeClr val="tx1"/>
          </a:solidFill>
        </p:spPr>
        <p:txBody>
          <a:bodyPr vert="mongolianVert" wrap="square" rtlCol="0" anchor="ctr" anchorCtr="0">
            <a:no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400">
                <a:solidFill>
                  <a:schemeClr val="bg1"/>
                </a:solidFill>
              </a:rPr>
              <a:t>      </a:t>
            </a:r>
            <a:r>
              <a:rPr lang="zh-CN" altLang="en-US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双层鱼缸</a:t>
            </a:r>
            <a:r>
              <a:rPr lang="en-US" altLang="zh-CN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·</a:t>
            </a:r>
            <a:r>
              <a:rPr lang="zh-CN" altLang="en-US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点亮美好</a:t>
            </a:r>
            <a:endParaRPr lang="zh-CN" altLang="en-US" sz="28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    </a:t>
            </a:r>
            <a:r>
              <a:rPr lang="zh-CN" altLang="en-US"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前层赏鱼</a:t>
            </a:r>
            <a:r>
              <a:rPr lang="en-US" altLang="zh-CN"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·</a:t>
            </a:r>
            <a:r>
              <a:rPr lang="zh-CN" altLang="en-US"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后层观灯</a:t>
            </a:r>
            <a:r>
              <a:rPr lang="en-US" altLang="zh-CN"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·</a:t>
            </a:r>
            <a:r>
              <a:rPr lang="zh-CN" altLang="en-US"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一处景观</a:t>
            </a:r>
            <a:r>
              <a:rPr lang="en-US" altLang="zh-CN"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·</a:t>
            </a:r>
            <a:r>
              <a:rPr lang="zh-CN" altLang="en-US"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多重观赏</a:t>
            </a:r>
            <a:endParaRPr lang="zh-CN" altLang="en-US">
              <a:solidFill>
                <a:schemeClr val="bg1">
                  <a:lumMod val="8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private/var/folders/50/112j2j5s6xddll_skqrkj3cm0000gn/T/com.kingsoft.wpsoffice.mac/picturecompress_20240607104733/output_1.jpgoutput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2253615" y="0"/>
            <a:ext cx="9265920" cy="647954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0" y="-1270"/>
            <a:ext cx="2253615" cy="6479540"/>
          </a:xfrm>
          <a:prstGeom prst="rect">
            <a:avLst/>
          </a:prstGeom>
          <a:solidFill>
            <a:schemeClr val="tx1"/>
          </a:solidFill>
        </p:spPr>
        <p:txBody>
          <a:bodyPr vert="mongolianVert" wrap="square" rtlCol="0" anchor="ctr" anchorCtr="0">
            <a:no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400">
                <a:solidFill>
                  <a:schemeClr val="bg1"/>
                </a:solidFill>
              </a:rPr>
              <a:t>      </a:t>
            </a:r>
            <a:r>
              <a:rPr lang="zh-CN" altLang="en-US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实木底座</a:t>
            </a:r>
            <a:r>
              <a:rPr lang="en-US" altLang="zh-CN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  </a:t>
            </a:r>
            <a:r>
              <a:rPr lang="zh-CN" altLang="en-US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波浪设计</a:t>
            </a:r>
            <a:r>
              <a:rPr lang="en-US" altLang="zh-CN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·</a:t>
            </a:r>
            <a:r>
              <a:rPr lang="zh-CN" altLang="en-US"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衬托美好</a:t>
            </a:r>
            <a:endParaRPr lang="zh-CN" altLang="en-US" sz="1800">
              <a:solidFill>
                <a:schemeClr val="bg1">
                  <a:lumMod val="8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 </a:t>
            </a:r>
            <a:r>
              <a:rPr lang="zh-CN" altLang="en-US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静音</a:t>
            </a:r>
            <a:r>
              <a:rPr lang="zh-CN" altLang="en-US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过滤器</a:t>
            </a:r>
            <a:r>
              <a:rPr lang="en-US" altLang="zh-CN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</a:t>
            </a:r>
            <a:r>
              <a:rPr lang="zh-CN" altLang="en-US"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循环增氧</a:t>
            </a:r>
            <a:r>
              <a:rPr lang="en-US" altLang="zh-CN"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·</a:t>
            </a:r>
            <a:r>
              <a:rPr lang="zh-CN" altLang="en-US"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净化水质</a:t>
            </a:r>
            <a:endParaRPr lang="zh-CN" altLang="en-US">
              <a:solidFill>
                <a:schemeClr val="bg1">
                  <a:lumMod val="8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-3175" y="0"/>
            <a:ext cx="2253615" cy="6492875"/>
          </a:xfrm>
          <a:prstGeom prst="rect">
            <a:avLst/>
          </a:prstGeom>
          <a:solidFill>
            <a:schemeClr val="tx1"/>
          </a:solidFill>
        </p:spPr>
        <p:txBody>
          <a:bodyPr vert="mongolianVert" wrap="square" rtlCol="0" anchor="ctr" anchorCtr="0">
            <a:no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400">
                <a:solidFill>
                  <a:schemeClr val="bg1"/>
                </a:solidFill>
              </a:rPr>
              <a:t>     </a:t>
            </a:r>
            <a:r>
              <a:rPr lang="en-US" altLang="zh-CN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zh-CN" altLang="en-US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无火香薰</a:t>
            </a:r>
            <a:endParaRPr lang="zh-CN" altLang="en-US" sz="28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    </a:t>
            </a:r>
            <a:r>
              <a:rPr lang="zh-CN" altLang="en-US"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中国器物之美</a:t>
            </a:r>
            <a:r>
              <a:rPr lang="en-US" altLang="zh-CN"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·</a:t>
            </a:r>
            <a:r>
              <a:rPr lang="zh-CN" altLang="en-US"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东方韵味之香</a:t>
            </a:r>
            <a:endParaRPr lang="zh-CN" altLang="en-US" sz="1800">
              <a:solidFill>
                <a:schemeClr val="bg1">
                  <a:lumMod val="8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   </a:t>
            </a:r>
            <a:r>
              <a:rPr lang="zh-CN" altLang="en-US"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清翠木质调</a:t>
            </a:r>
            <a:r>
              <a:rPr lang="en-US" altLang="zh-CN"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·</a:t>
            </a:r>
            <a:r>
              <a:rPr lang="zh-CN" altLang="en-US"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犹如山野青岚</a:t>
            </a:r>
            <a:r>
              <a:rPr lang="en-US" altLang="zh-CN"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·</a:t>
            </a:r>
            <a:r>
              <a:rPr lang="zh-CN" altLang="en-US"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漫步于杉</a:t>
            </a:r>
            <a:r>
              <a:rPr lang="zh-CN" altLang="en-US"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木林间</a:t>
            </a:r>
            <a:endParaRPr lang="zh-CN" altLang="en-US">
              <a:solidFill>
                <a:schemeClr val="bg1">
                  <a:lumMod val="8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6" name="图片 5" descr="/private/var/folders/50/112j2j5s6xddll_skqrkj3cm0000gn/T/com.kingsoft.wpsoffice.mac/picturecompress_20240607104728/output_1.jpgoutput_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250440" y="0"/>
            <a:ext cx="9269095" cy="64795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0" y="-13335"/>
            <a:ext cx="2253615" cy="6492875"/>
          </a:xfrm>
          <a:prstGeom prst="rect">
            <a:avLst/>
          </a:prstGeom>
          <a:solidFill>
            <a:schemeClr val="tx1"/>
          </a:solidFill>
        </p:spPr>
        <p:txBody>
          <a:bodyPr vert="mongolianVert" wrap="square" rtlCol="0" anchor="ctr" anchorCtr="0">
            <a:no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  </a:t>
            </a:r>
            <a:r>
              <a:rPr lang="zh-CN" altLang="en-US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锦鲤提货卡</a:t>
            </a:r>
            <a:endParaRPr lang="zh-CN" altLang="en-US" sz="28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       </a:t>
            </a:r>
            <a:r>
              <a:rPr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配送锦鲤活鱼</a:t>
            </a:r>
            <a:r>
              <a:rPr lang="en-US"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·</a:t>
            </a:r>
            <a:r>
              <a:rPr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安全省心</a:t>
            </a:r>
            <a:r>
              <a:rPr lang="en-US"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·</a:t>
            </a:r>
            <a:r>
              <a:rPr sz="1800">
                <a:solidFill>
                  <a:schemeClr val="bg1">
                    <a:lumMod val="8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自在提货</a:t>
            </a:r>
            <a:endParaRPr lang="zh-CN" altLang="en-US">
              <a:solidFill>
                <a:schemeClr val="bg1">
                  <a:lumMod val="8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7" name="图片 6" descr="/private/var/folders/50/112j2j5s6xddll_skqrkj3cm0000gn/T/com.kingsoft.wpsoffice.mac/picturecompress_20240607111306/output_1.jpgoutput_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4665"/>
          <a:stretch>
            <a:fillRect/>
          </a:stretch>
        </p:blipFill>
        <p:spPr>
          <a:xfrm>
            <a:off x="2253615" y="-13335"/>
            <a:ext cx="9265920" cy="64795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/private/var/folders/50/112j2j5s6xddll_skqrkj3cm0000gn/T/com.kingsoft.wpsoffice.mac/picturecompress_20241021105122/output_1.jpgoutput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4445"/>
            <a:ext cx="11519535" cy="64706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205730" y="5795010"/>
            <a:ext cx="1066165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5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支架台历</a:t>
            </a:r>
            <a:endParaRPr lang="zh-CN" altLang="en-US" sz="150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792480" y="5795010"/>
            <a:ext cx="1385570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5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不锈钢保鲜盒</a:t>
            </a:r>
            <a:endParaRPr lang="zh-CN" altLang="en-US" sz="150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1537970" y="3616960"/>
            <a:ext cx="1954530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5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贪吃蛇的福气装饰画</a:t>
            </a:r>
            <a:endParaRPr lang="zh-CN" altLang="en-US" sz="150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4250690" y="5795010"/>
            <a:ext cx="1066800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5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汽车挂饰</a:t>
            </a:r>
            <a:endParaRPr lang="zh-CN" altLang="en-US" sz="150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2921000" y="5795010"/>
            <a:ext cx="1066165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5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魔尺</a:t>
            </a:r>
            <a:r>
              <a:rPr lang="zh-CN" altLang="en-US" sz="15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玩具</a:t>
            </a:r>
            <a:endParaRPr lang="zh-CN" altLang="en-US" sz="150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7555865" y="5795010"/>
            <a:ext cx="1846580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5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蛇年新春装饰桌布</a:t>
            </a:r>
            <a:endParaRPr lang="zh-CN" altLang="en-US" sz="150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1D1C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" name="图片 6" descr="/private/var/folders/50/112j2j5s6xddll_skqrkj3cm0000gn/T/com.kingsoft.wpsoffice.mac/picturecompress_20241019104318/output_1.pngoutput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11430" y="290830"/>
            <a:ext cx="11508105" cy="589788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2200275" y="5636895"/>
            <a:ext cx="2305685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5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书法春联套装（</a:t>
            </a:r>
            <a:r>
              <a:rPr lang="en-US" altLang="zh-CN" sz="15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160cm</a:t>
            </a:r>
            <a:r>
              <a:rPr lang="zh-CN" altLang="en-US" sz="15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zh-CN" altLang="en-US" sz="150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6775450" y="5636895"/>
            <a:ext cx="3769360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5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非遗版画红包</a:t>
            </a:r>
            <a:r>
              <a:rPr lang="en-US" altLang="zh-CN" sz="15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</a:t>
            </a:r>
            <a:r>
              <a:rPr lang="zh-CN" altLang="en-US" sz="15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款（甲马</a:t>
            </a:r>
            <a:r>
              <a:rPr lang="en-US" altLang="zh-CN" sz="15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15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款、桃花坞</a:t>
            </a:r>
            <a:r>
              <a:rPr lang="en-US" altLang="zh-CN" sz="15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15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款）</a:t>
            </a:r>
            <a:endParaRPr lang="zh-CN" altLang="en-US" sz="150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/private/var/folders/50/112j2j5s6xddll_skqrkj3cm0000gn/T/com.kingsoft.wpsoffice.mac/picturecompress_20241021105231/output_1.jpgoutput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4490085" y="-19050"/>
            <a:ext cx="7047230" cy="64992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35" y="-19050"/>
            <a:ext cx="4671695" cy="6480175"/>
          </a:xfrm>
          <a:prstGeom prst="rect">
            <a:avLst/>
          </a:prstGeom>
          <a:solidFill>
            <a:srgbClr val="BB1D1C"/>
          </a:solidFill>
          <a:ln>
            <a:solidFill>
              <a:srgbClr val="BB1D1C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82880" y="400685"/>
            <a:ext cx="4307840" cy="5692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2000">
                <a:solidFill>
                  <a:schemeClr val="bg1">
                    <a:lumMod val="95000"/>
                  </a:schemeClr>
                </a:solidFill>
              </a:rPr>
              <a:t>产品参数详情</a:t>
            </a:r>
            <a:endParaRPr lang="zh-CN" altLang="en-US" sz="200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1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、礼盒尺寸：</a:t>
            </a:r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325*238*112mm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；</a:t>
            </a:r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2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、装饰画：实木边框，油画布微喷工艺，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宽幅尺寸</a:t>
            </a:r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318*231mm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；</a:t>
            </a:r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、保鲜盒：</a:t>
            </a:r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316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不锈钢材质，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密封锁鲜；</a:t>
            </a:r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4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、桌布：防水棉麻材质，</a:t>
            </a:r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35*160cm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；</a:t>
            </a:r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5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、台历：高透亚克力制作，面板尺寸</a:t>
            </a:r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90*180mm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，日期内页抽插设计，可当手机支架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使用；</a:t>
            </a:r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6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、魔尺玩具：</a:t>
            </a:r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ABS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塑料材质，</a:t>
            </a:r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48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段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设计；</a:t>
            </a:r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7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、汽车挂饰：树脂材质，整体高度约</a:t>
            </a:r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17cm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；</a:t>
            </a:r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8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、春联长度</a:t>
            </a:r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160cm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，福字尺寸</a:t>
            </a:r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30cm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；</a:t>
            </a:r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142230" y="309245"/>
            <a:ext cx="38398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和</a:t>
            </a:r>
            <a:endParaRPr lang="zh-CN" altLang="en-US" sz="2800"/>
          </a:p>
        </p:txBody>
      </p:sp>
      <p:sp>
        <p:nvSpPr>
          <p:cNvPr id="12" name="文本框 11"/>
          <p:cNvSpPr txBox="1"/>
          <p:nvPr/>
        </p:nvSpPr>
        <p:spPr>
          <a:xfrm>
            <a:off x="5142230" y="848360"/>
            <a:ext cx="6064885" cy="154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/>
              <a:t>礼盒配置：</a:t>
            </a:r>
            <a:endParaRPr lang="zh-CN" altLang="en-US"/>
          </a:p>
          <a:p>
            <a:pPr algn="l">
              <a:lnSpc>
                <a:spcPct val="150000"/>
              </a:lnSpc>
            </a:pP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桌面复古收纳盒*1款        </a:t>
            </a:r>
            <a:r>
              <a:rPr lang="en-US" altLang="zh-CN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创意微观苔藓种植瓶</a:t>
            </a:r>
            <a:r>
              <a:rPr lang="en-US" altLang="zh-CN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款      </a:t>
            </a:r>
            <a:endParaRPr lang="zh-CN" altLang="en-US" sz="15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趣味抽签葫芦罐*</a:t>
            </a:r>
            <a:r>
              <a:rPr lang="en-US" altLang="zh-CN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款</a:t>
            </a:r>
            <a:r>
              <a:rPr lang="en-US" altLang="zh-CN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香衫紫藤无火香薰</a:t>
            </a:r>
            <a:r>
              <a:rPr lang="en-US" altLang="zh-CN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款</a:t>
            </a:r>
            <a:endParaRPr lang="zh-CN" altLang="en-US" sz="15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蛇年书法春联及福字</a:t>
            </a:r>
            <a:r>
              <a:rPr lang="en-US" altLang="zh-CN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</a:t>
            </a: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款</a:t>
            </a:r>
            <a:r>
              <a:rPr lang="en-US" altLang="zh-CN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</a:t>
            </a: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非遗版画红包</a:t>
            </a:r>
            <a:r>
              <a:rPr lang="en-US" altLang="zh-CN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*6</a:t>
            </a: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款</a:t>
            </a:r>
            <a:endParaRPr lang="zh-CN" altLang="en-US" sz="15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5142230" y="2409190"/>
            <a:ext cx="611187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5142230" y="2410460"/>
            <a:ext cx="6064885" cy="2237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产品创意：</a:t>
            </a:r>
            <a:endParaRPr lang="en-US" altLang="zh-CN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、“和”文化是我国传统文化的核心与精髓，借助天和则运、地和则生、人和则静、家和则兴的理念，对应匹配抽签葫芦罐、苔藓种植瓶、无火香薰等产品，搭建了文化与产品之间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桥梁；</a:t>
            </a:r>
            <a:endParaRPr lang="zh-CN" altLang="en-US" sz="15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、礼盒及产品均采用国风设计，产品功能实用且创意十足；</a:t>
            </a:r>
            <a:endParaRPr lang="zh-CN" altLang="en-US" sz="15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5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产品定制位：</a:t>
            </a:r>
            <a:r>
              <a:rPr lang="zh-CN" altLang="en-US" sz="1500">
                <a:sym typeface="+mn-ea"/>
              </a:rPr>
              <a:t>手提</a:t>
            </a:r>
            <a:r>
              <a:rPr lang="zh-CN" altLang="en-US" sz="1500">
                <a:sym typeface="+mn-ea"/>
              </a:rPr>
              <a:t>袋、包装盒</a:t>
            </a: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15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146040" y="4766945"/>
            <a:ext cx="1968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市场价：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398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元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503285" y="4780915"/>
            <a:ext cx="26638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供货价：</a:t>
            </a:r>
            <a:r>
              <a:rPr 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269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146040" y="5835650"/>
            <a:ext cx="38398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400"/>
              <a:t>产品价格不含税运，一件代发</a:t>
            </a:r>
            <a:r>
              <a:rPr lang="en-US" altLang="zh-CN" sz="1400"/>
              <a:t>15</a:t>
            </a:r>
            <a:r>
              <a:rPr lang="zh-CN" altLang="en-US" sz="1400"/>
              <a:t>元</a:t>
            </a:r>
            <a:endParaRPr lang="zh-CN" altLang="en-US" sz="1400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5144770" y="5385435"/>
            <a:ext cx="38398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400"/>
              <a:t>京东</a:t>
            </a:r>
            <a:r>
              <a:rPr lang="zh-CN" altLang="en-US" sz="1400"/>
              <a:t>链接：</a:t>
            </a:r>
            <a:endParaRPr lang="zh-CN" altLang="en-US" sz="1400"/>
          </a:p>
        </p:txBody>
      </p:sp>
      <p:pic>
        <p:nvPicPr>
          <p:cNvPr id="2" name="图片 1" descr="/private/var/folders/50/112j2j5s6xddll_skqrkj3cm0000gn/T/com.kingsoft.wpsoffice.mac/picturecompress_20241019162458/output_1.jpgoutput_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5038090" cy="647827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/private/var/folders/50/112j2j5s6xddll_skqrkj3cm0000gn/T/com.kingsoft.wpsoffice.mac/picturecompress_20241019201354/output_1.jpgoutput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1519535" cy="64782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/private/var/folders/50/112j2j5s6xddll_skqrkj3cm0000gn/T/com.kingsoft.wpsoffice.mac/picturecompress_20241021105311/output_1.jpgoutput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1270"/>
            <a:ext cx="11519535" cy="6477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77.xml><?xml version="1.0" encoding="utf-8"?>
<p:tagLst xmlns:p="http://schemas.openxmlformats.org/presentationml/2006/main">
  <p:tag name="COMMONDATA" val="eyJoZGlkIjoiYmM2ODgzMDYyMTAwNWUyOGE5YmI2NGZlYmQ0N2Y2NTcifQ=="/>
  <p:tag name="KSO_WPP_MARK_KEY" val="9c829bed-f1fe-478c-bc10-b8dc0e5c4605"/>
  <p:tag name="commondata" val="eyJoZGlkIjoiODI2YzZiOThmYjA4YzQ5ZGI3NDJkMTUwN2JkMjFlNWQifQ==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2698</Words>
  <Application>WPS 演示</Application>
  <PresentationFormat>宽屏</PresentationFormat>
  <Paragraphs>203</Paragraphs>
  <Slides>35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4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礼享家罗掌柜</cp:lastModifiedBy>
  <cp:revision>327</cp:revision>
  <dcterms:created xsi:type="dcterms:W3CDTF">2024-10-21T03:38:00Z</dcterms:created>
  <dcterms:modified xsi:type="dcterms:W3CDTF">2024-11-01T06:45:54Z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1D69A2854DD14DE9887755BC4C685764_13</vt:lpwstr>
  </property>
</Properties>
</file>