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1118" r:id="rId3"/>
    <p:sldId id="1425" r:id="rId4"/>
    <p:sldId id="1383" r:id="rId6"/>
    <p:sldId id="1419" r:id="rId7"/>
    <p:sldId id="1410" r:id="rId8"/>
    <p:sldId id="1411" r:id="rId9"/>
    <p:sldId id="1412" r:id="rId10"/>
    <p:sldId id="1413" r:id="rId11"/>
    <p:sldId id="1426" r:id="rId12"/>
    <p:sldId id="1427" r:id="rId13"/>
    <p:sldId id="1423" r:id="rId14"/>
    <p:sldId id="1416" r:id="rId15"/>
    <p:sldId id="1418" r:id="rId16"/>
    <p:sldId id="1414" r:id="rId17"/>
    <p:sldId id="1415" r:id="rId18"/>
    <p:sldId id="1408" r:id="rId19"/>
    <p:sldId id="1405" r:id="rId20"/>
    <p:sldId id="1385" r:id="rId21"/>
    <p:sldId id="1387" r:id="rId22"/>
    <p:sldId id="1424" r:id="rId23"/>
    <p:sldId id="1365" r:id="rId24"/>
    <p:sldId id="1420" r:id="rId25"/>
    <p:sldId id="1393" r:id="rId26"/>
    <p:sldId id="1397" r:id="rId27"/>
    <p:sldId id="1375" r:id="rId28"/>
    <p:sldId id="1395" r:id="rId29"/>
    <p:sldId id="1302" r:id="rId30"/>
    <p:sldId id="1421" r:id="rId31"/>
    <p:sldId id="1422" r:id="rId32"/>
    <p:sldId id="1306" r:id="rId33"/>
    <p:sldId id="1329" r:id="rId34"/>
    <p:sldId id="1196" r:id="rId35"/>
    <p:sldId id="1177" r:id="rId36"/>
    <p:sldId id="1179" r:id="rId37"/>
    <p:sldId id="1197" r:id="rId38"/>
    <p:sldId id="1119" r:id="rId39"/>
    <p:sldId id="1116" r:id="rId40"/>
    <p:sldId id="1317" r:id="rId41"/>
  </p:sldIdLst>
  <p:sldSz cx="10440670" cy="5760720"/>
  <p:notesSz cx="6858000" cy="9144000"/>
  <p:custDataLst>
    <p:tags r:id="rId4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5" userDrawn="1">
          <p15:clr>
            <a:srgbClr val="A4A3A4"/>
          </p15:clr>
        </p15:guide>
        <p15:guide id="2" pos="3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2793" autoAdjust="0"/>
  </p:normalViewPr>
  <p:slideViewPr>
    <p:cSldViewPr showGuides="1">
      <p:cViewPr varScale="1">
        <p:scale>
          <a:sx n="137" d="100"/>
          <a:sy n="137" d="100"/>
        </p:scale>
        <p:origin x="144" y="186"/>
      </p:cViewPr>
      <p:guideLst>
        <p:guide orient="horz" pos="1985"/>
        <p:guide pos="3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5" Type="http://schemas.openxmlformats.org/officeDocument/2006/relationships/tags" Target="tags/tag1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82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322263" y="685800"/>
            <a:ext cx="6213475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82638" y="1789113"/>
            <a:ext cx="8875712" cy="123507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66863" y="3263900"/>
            <a:ext cx="7307262" cy="1473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35EB7AC-E3AC-46E5-A935-547EC4F4B27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8B479FA-571E-4C5B-A758-CAACD5663AB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570788" y="230188"/>
            <a:ext cx="2347912" cy="4916487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22288" y="230188"/>
            <a:ext cx="6896100" cy="4916487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6C44A97-24F8-43F3-85F6-8802B049446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916C416-4BE4-409F-8C99-369C59F6B4E9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5500" y="3702050"/>
            <a:ext cx="8874125" cy="114458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5500" y="2441575"/>
            <a:ext cx="8874125" cy="12604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ED217BD-2673-4E4F-9E61-FF4BCCF784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2288" y="1344613"/>
            <a:ext cx="4621212" cy="3802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95900" y="1344613"/>
            <a:ext cx="4622800" cy="3802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C892B32-28F3-43C3-A514-0B436309F7B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22288" y="1289050"/>
            <a:ext cx="4613275" cy="5381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288" y="1827213"/>
            <a:ext cx="4613275" cy="33194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303838" y="1289050"/>
            <a:ext cx="4614862" cy="5381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303838" y="1827213"/>
            <a:ext cx="4614862" cy="33194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898051-7EEE-4C8A-B0DD-9BC4A444F7A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484DBA-71E2-449F-B648-48B1509F1C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2421E40-5422-41BD-BCEB-C5192A649D8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288" y="228600"/>
            <a:ext cx="3435350" cy="9763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81463" y="228600"/>
            <a:ext cx="5837237" cy="4918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22288" y="1204913"/>
            <a:ext cx="3435350" cy="3941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D39889-B396-4669-9F45-C97EC513401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46288" y="4032250"/>
            <a:ext cx="6264275" cy="476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46288" y="514350"/>
            <a:ext cx="6264275" cy="345757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46288" y="4508500"/>
            <a:ext cx="6264275" cy="676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610998D-C36C-4BB4-B434-9594285793E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522288" y="230188"/>
            <a:ext cx="9396412" cy="9604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522288" y="1344613"/>
            <a:ext cx="9396412" cy="38020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2288" y="5340350"/>
            <a:ext cx="2435225" cy="306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buFont typeface="Arial" panose="020B0604020202020204" pitchFamily="34" charset="0"/>
              <a:buNone/>
              <a:defRPr sz="1200" b="0">
                <a:solidFill>
                  <a:srgbClr val="898989"/>
                </a:solidFill>
                <a:latin typeface="+mn-lt"/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0CE67F5-329F-4C83-A2FA-2692F5A65A5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029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7113" y="5340350"/>
            <a:ext cx="3306763" cy="306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0" hangingPunct="0">
              <a:buFont typeface="Arial" panose="020B0604020202020204" pitchFamily="34" charset="0"/>
              <a:buNone/>
              <a:defRPr sz="1200" b="0">
                <a:solidFill>
                  <a:srgbClr val="898989"/>
                </a:solidFill>
                <a:latin typeface="+mn-lt"/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030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83475" y="5340350"/>
            <a:ext cx="2435225" cy="306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b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 dirty="0">
                <a:sym typeface="Calibri" panose="020F0502020204030204" pitchFamily="34" charset="0"/>
              </a:rPr>
            </a:fld>
            <a:endParaRPr lang="zh-CN" altLang="en-US" dirty="0">
              <a:sym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jpeg"/><Relationship Id="rId3" Type="http://schemas.openxmlformats.org/officeDocument/2006/relationships/image" Target="../media/image30.jpe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3" Type="http://schemas.openxmlformats.org/officeDocument/2006/relationships/image" Target="../media/image56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7.jpeg"/><Relationship Id="rId7" Type="http://schemas.openxmlformats.org/officeDocument/2006/relationships/image" Target="../media/image86.png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5.jpeg"/><Relationship Id="rId7" Type="http://schemas.openxmlformats.org/officeDocument/2006/relationships/image" Target="../media/image94.jpeg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52" y="0"/>
            <a:ext cx="10439683" cy="5761038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一壶四杯一公道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一壶一杯便携包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878" y="203613"/>
            <a:ext cx="273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合意杯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圆满两用茶具套装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421315" y="4557101"/>
            <a:ext cx="2504882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快客易泡壶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自带滤网，阻隔茶渣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提升口感</a:t>
            </a:r>
            <a:endParaRPr lang="zh-CN" altLang="en-US" sz="1200" b="0" dirty="0"/>
          </a:p>
        </p:txBody>
      </p:sp>
      <p:sp>
        <p:nvSpPr>
          <p:cNvPr id="2" name="文本框 1"/>
          <p:cNvSpPr txBox="1"/>
          <p:nvPr/>
        </p:nvSpPr>
        <p:spPr>
          <a:xfrm>
            <a:off x="4084559" y="4565314"/>
            <a:ext cx="2395295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合意杯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创意组合汉字镌于杯底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将所有祝愿于一套茶具  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51248" y="4557101"/>
            <a:ext cx="2241654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部分便携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一壶四杯于茶席美观有寓意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一壶一杯便携收纳出差随行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440280" y="873527"/>
            <a:ext cx="2487611" cy="35172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066636" y="873527"/>
            <a:ext cx="2413218" cy="3517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600360" y="873527"/>
            <a:ext cx="2292541" cy="35172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821547" y="1242177"/>
            <a:ext cx="2088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en-US" altLang="zh-CN" sz="3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2875686" y="2376463"/>
            <a:ext cx="6017216" cy="25142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24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华祥苑坚守</a:t>
            </a:r>
            <a:r>
              <a:rPr lang="en-US" altLang="zh-CN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大品质标准和</a:t>
            </a:r>
            <a:r>
              <a:rPr lang="en-US" altLang="zh-CN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大品控体系，产品可追溯。华祥苑在全国拥有超</a:t>
            </a:r>
            <a:r>
              <a:rPr lang="en-US" altLang="zh-CN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3600</a:t>
            </a: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家终端门店，华祥苑儒士馆更助力盛世茶叙，还成为第</a:t>
            </a:r>
            <a:r>
              <a:rPr lang="en-US" altLang="zh-CN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届中国金鸡百花电影节贵宾接待点。</a:t>
            </a:r>
            <a:endParaRPr lang="zh-CN" altLang="en-US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24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华祥苑通过奥林匹克博览会、上海世博会、东方茶文化全球巡回展、中国国际进口博览会等国内外重要活动，不断地推进茶文化发展，在传播茶文化之路上砥砺前行。</a:t>
            </a:r>
            <a:endParaRPr lang="zh-CN" altLang="en-US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24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自</a:t>
            </a:r>
            <a:r>
              <a:rPr lang="en-US" altLang="zh-CN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年起，华祥苑持续助力盛世茶叙，向世界传播茶文化。</a:t>
            </a:r>
            <a:endParaRPr lang="zh-CN" altLang="en-US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2400"/>
              </a:lnSpc>
            </a:pPr>
            <a:r>
              <a:rPr lang="en-US" altLang="zh-CN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2019</a:t>
            </a: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年起，连续</a:t>
            </a:r>
            <a:r>
              <a:rPr lang="en-US" altLang="zh-CN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次成为中国电影金鸡奖官方指定茶叶品牌，以中国茶助力中国电影，开创中国茶产业跨界新天地。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75686" y="1224335"/>
            <a:ext cx="3031854" cy="66391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23950" y="4176663"/>
            <a:ext cx="4174397" cy="7449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汉字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*2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（旺顺）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御福碗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锤纹玻璃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公道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华祥苑岩茶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泡）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900" b="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（赠送红包袋）</a:t>
            </a:r>
            <a:endParaRPr lang="en-US" altLang="zh-CN" sz="900" b="0" kern="1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中国红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*160*95mm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容量：壶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公道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40ml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236" y="2880519"/>
            <a:ext cx="417439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zh-CN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华祥苑</a:t>
            </a:r>
            <a:endParaRPr lang="en-US" altLang="zh-CN" sz="1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旺顺双全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42015" y="4176663"/>
            <a:ext cx="4086391" cy="79208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9236" y="5040759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RMB168.00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RMB528.00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015" y="3528591"/>
            <a:ext cx="4247651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：汉字杯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：杯型源自竹节，独家专利开模，手工塑形。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：传统中国红，结合汉字书法魏碑字体，相得益彰 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236" y="5323995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040" y="0"/>
            <a:ext cx="5761038" cy="5761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15" y="199"/>
            <a:ext cx="3709417" cy="2747024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95959" y="4535164"/>
            <a:ext cx="2413460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方圆易泡壶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传统中国红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壶盖文字  自带祝福</a:t>
            </a:r>
            <a:endParaRPr lang="zh-CN" altLang="en-US" sz="1200" b="0" dirty="0"/>
          </a:p>
        </p:txBody>
      </p:sp>
      <p:sp>
        <p:nvSpPr>
          <p:cNvPr id="4" name="文本框 3"/>
          <p:cNvSpPr txBox="1"/>
          <p:nvPr/>
        </p:nvSpPr>
        <p:spPr>
          <a:xfrm>
            <a:off x="7785201" y="4535164"/>
            <a:ext cx="2391744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赠送红包（一套五个）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祝福美好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工艺精湛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62466" y="880542"/>
            <a:ext cx="2418229" cy="348334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壶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公道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春节礼盒（赠送红包袋）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2878" y="203613"/>
            <a:ext cx="273838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华祥苑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旺顺齐达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/>
          <a:srcRect t="849"/>
          <a:stretch>
            <a:fillRect/>
          </a:stretch>
        </p:blipFill>
        <p:spPr>
          <a:xfrm>
            <a:off x="2859985" y="891215"/>
            <a:ext cx="2357898" cy="34925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4140" y="880542"/>
            <a:ext cx="2310918" cy="349253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874758" y="4535164"/>
            <a:ext cx="2343125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旺顺活字杯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最为传统纯朴的祝福语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活字杯型  天圆地方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4014" y="4494819"/>
            <a:ext cx="1353654" cy="2964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388132" y="889734"/>
            <a:ext cx="2221514" cy="348334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88132" y="4845244"/>
            <a:ext cx="2221515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中国电影金鸡奖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官方指定茶叶品牌</a:t>
            </a:r>
            <a:endParaRPr lang="zh-CN" altLang="en-US" sz="1200" b="0" dirty="0"/>
          </a:p>
        </p:txBody>
      </p:sp>
    </p:spTree>
  </p:cSld>
  <p:clrMapOvr>
    <a:masterClrMapping/>
  </p:clrMapOvr>
  <p:transition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23950" y="4248671"/>
            <a:ext cx="4174397" cy="7449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福禄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活字黄铜香插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   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越南惠安天然沉香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克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华祥苑岩茶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*2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泡）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900" b="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（赠送红包）</a:t>
            </a:r>
            <a:endParaRPr lang="en-US" altLang="zh-CN" sz="900" b="0" kern="1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锦鲤橙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*165*75mm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容量：壶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公道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40ml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236" y="2952527"/>
            <a:ext cx="417439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zh-CN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华祥苑</a:t>
            </a:r>
            <a:endParaRPr lang="en-US" altLang="zh-CN" sz="1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福到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42015" y="4248671"/>
            <a:ext cx="4086391" cy="79208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9236" y="5112767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RMB185.00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RMB598.00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015" y="3600599"/>
            <a:ext cx="4247651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：汉字杯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：杯型源自葫芦形，寓意福禄双全，独家专利开模，手工塑形。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：传统中国红，结合汉字书法福字，相得益彰 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236" y="5396003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040" y="0"/>
            <a:ext cx="5761038" cy="5761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950" y="72207"/>
            <a:ext cx="4021214" cy="2815898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主人杯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+12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泡华祥苑岩茶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沉香组合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春节礼盒（赠送红包袋）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878" y="203613"/>
            <a:ext cx="273838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华祥苑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福气加倍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形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24550" y="4464695"/>
            <a:ext cx="1353654" cy="2964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02210" y="859610"/>
            <a:ext cx="2221514" cy="351719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02211" y="4815120"/>
            <a:ext cx="2221514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中国电影金鸡奖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官方指定茶叶品牌</a:t>
            </a:r>
            <a:endParaRPr lang="zh-CN" altLang="en-US" sz="1200" b="0" dirty="0"/>
          </a:p>
        </p:txBody>
      </p:sp>
      <p:sp>
        <p:nvSpPr>
          <p:cNvPr id="11" name="文本框 10"/>
          <p:cNvSpPr txBox="1"/>
          <p:nvPr/>
        </p:nvSpPr>
        <p:spPr>
          <a:xfrm>
            <a:off x="7652237" y="4549499"/>
            <a:ext cx="2391744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赠送红包（一套五个）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祝福美好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工艺精湛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2237" y="859610"/>
            <a:ext cx="2418229" cy="351719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9633" y="4566853"/>
            <a:ext cx="2324876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纳福主人杯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看似葫芦  造型柔美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传统颜色 气氛浓烈</a:t>
            </a:r>
            <a:endParaRPr lang="zh-CN" altLang="en-US" sz="1200" b="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0805" y="851944"/>
            <a:ext cx="2322892" cy="351719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895619" y="4551038"/>
            <a:ext cx="2278078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活字香插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黄铜打造  活字造型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天然沉香  如假包赔</a:t>
            </a:r>
            <a:endParaRPr lang="zh-CN" altLang="en-US" sz="1200" b="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9633" y="859606"/>
            <a:ext cx="2324876" cy="3517197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23950" y="4526890"/>
            <a:ext cx="4174397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华祥苑岩茶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盒（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泡）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活字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*4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（福禄寿禧）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方圆壶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  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公道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锦鲤橙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*185*95mm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容量：壶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茶海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40ml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236" y="2944455"/>
            <a:ext cx="417439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zh-CN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华祥苑</a:t>
            </a:r>
            <a:endParaRPr lang="en-US" altLang="zh-CN" sz="1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活字杯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四合如意茶叶礼盒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42015" y="4526890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9236" y="5174962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RMB226.00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RMB698.00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015" y="3662794"/>
            <a:ext cx="4247651" cy="7449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：汉字杯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：杯底为方，杯口为圆，结合中国传统祝福文字，独家专利开模，手工塑形。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：流行色爱马仕橙，年轻时尚，活力满满。方圆易泡壶，简洁易用。 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：礼盒搭配全国知名品牌“华祥苑”岩茶。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299279" y="-233407"/>
            <a:ext cx="2129127" cy="313348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789" y="-132255"/>
            <a:ext cx="2034522" cy="3024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9236" y="5458198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40" y="0"/>
            <a:ext cx="5761038" cy="5761038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形 1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28849" y="4518985"/>
            <a:ext cx="1353654" cy="296421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盖碗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公道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+6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泡茶（华祥苑）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春节礼盒（赠送红包袋）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878" y="203613"/>
            <a:ext cx="273838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华祥苑   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四合如意茶叶礼盒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83750" y="857346"/>
            <a:ext cx="2507349" cy="35172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183751" y="4793504"/>
            <a:ext cx="2507348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中国电影金鸡奖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官方指定茶叶品牌</a:t>
            </a:r>
            <a:endParaRPr lang="zh-CN" altLang="en-US" sz="1200" b="0" dirty="0"/>
          </a:p>
        </p:txBody>
      </p:sp>
      <p:sp>
        <p:nvSpPr>
          <p:cNvPr id="2" name="文本框 1"/>
          <p:cNvSpPr txBox="1"/>
          <p:nvPr/>
        </p:nvSpPr>
        <p:spPr>
          <a:xfrm>
            <a:off x="180845" y="4538242"/>
            <a:ext cx="2344800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方圆易泡壶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流行橙色  磨砂质感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壶盖文字  自带祝福</a:t>
            </a:r>
            <a:endParaRPr lang="zh-CN" altLang="en-US" sz="1200" b="0" dirty="0"/>
          </a:p>
        </p:txBody>
      </p:sp>
      <p:sp>
        <p:nvSpPr>
          <p:cNvPr id="4" name="文本框 3"/>
          <p:cNvSpPr txBox="1"/>
          <p:nvPr/>
        </p:nvSpPr>
        <p:spPr>
          <a:xfrm>
            <a:off x="2653818" y="4536703"/>
            <a:ext cx="2435831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福禄寿禧活字杯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最为传统纯朴的祝福语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活字杯型  天圆地方  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844" y="857346"/>
            <a:ext cx="2344800" cy="3517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19745" y="857346"/>
            <a:ext cx="2469904" cy="351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75024" y="4566607"/>
            <a:ext cx="2414021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赠送红包（一套五个）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祝福美好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工艺精湛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5024" y="864474"/>
            <a:ext cx="2418229" cy="352604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23950" y="4511755"/>
            <a:ext cx="4174397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华祥苑岩茶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*2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盒（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泡）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如意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*4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（吉祥喜乐）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盖碗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锤纹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公道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锦鲤橙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尺寸：包装约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380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*160*170mm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容量：盖碗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茶海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40ml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79950" y="0"/>
            <a:ext cx="5761038" cy="57610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412182" y="-22743"/>
            <a:ext cx="2125819" cy="295252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9236" y="2929320"/>
            <a:ext cx="317105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zh-CN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华祥苑</a:t>
            </a:r>
            <a:endParaRPr lang="en-US" altLang="zh-CN" sz="1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如意杯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四方如意双层礼盒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342016" y="3647659"/>
            <a:ext cx="4038190" cy="7449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：汉字杯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：杯底文字书法源自苏轼，原创设计，专利私模，手工塑形。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：如意器型搭配爱马仕橙色，磨砂质感。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：双层礼盒，搭配全国知名品牌“华祥苑”岩茶。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342015" y="4511755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9236" y="5159827"/>
            <a:ext cx="3891138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RMB315.00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RMB998.00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9236" y="5458198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131" y="-182646"/>
            <a:ext cx="2068102" cy="3102153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形 1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96558" y="4462525"/>
            <a:ext cx="1353654" cy="296421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盖碗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公道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+12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泡茶（华祥苑）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双层礼盒（赠送红包袋）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878" y="203613"/>
            <a:ext cx="273838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华祥苑   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四方如意双层礼盒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72222" y="864434"/>
            <a:ext cx="2379523" cy="35282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985" y="864434"/>
            <a:ext cx="2520279" cy="352825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254314" y="855176"/>
            <a:ext cx="2520279" cy="353533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63985" y="4558640"/>
            <a:ext cx="2520279" cy="83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如意盖碗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爱玛仕橙色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磨砂质感</a:t>
            </a:r>
            <a:endParaRPr lang="zh-CN" altLang="en-US" sz="1200" b="0" dirty="0"/>
          </a:p>
        </p:txBody>
      </p:sp>
      <p:sp>
        <p:nvSpPr>
          <p:cNvPr id="24" name="文本框 23"/>
          <p:cNvSpPr txBox="1"/>
          <p:nvPr/>
        </p:nvSpPr>
        <p:spPr>
          <a:xfrm>
            <a:off x="2805278" y="4559858"/>
            <a:ext cx="2338839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如意汉字杯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喜乐吉祥  苏轼书法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如意塑形  时尚雅致</a:t>
            </a:r>
            <a:endParaRPr lang="zh-CN" altLang="en-US" sz="1200" b="0" dirty="0"/>
          </a:p>
        </p:txBody>
      </p:sp>
      <p:sp>
        <p:nvSpPr>
          <p:cNvPr id="25" name="文本框 24"/>
          <p:cNvSpPr txBox="1"/>
          <p:nvPr/>
        </p:nvSpPr>
        <p:spPr>
          <a:xfrm>
            <a:off x="5254314" y="4812950"/>
            <a:ext cx="2520279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中国电影金鸡奖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官方指定茶叶品牌</a:t>
            </a:r>
            <a:endParaRPr lang="zh-CN" altLang="en-US" sz="1200" b="0" dirty="0"/>
          </a:p>
        </p:txBody>
      </p:sp>
      <p:sp>
        <p:nvSpPr>
          <p:cNvPr id="2" name="文本框 1"/>
          <p:cNvSpPr txBox="1"/>
          <p:nvPr/>
        </p:nvSpPr>
        <p:spPr>
          <a:xfrm>
            <a:off x="7884790" y="4566607"/>
            <a:ext cx="2414021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赠送红包（一套五个）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祝福美好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工艺精湛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4790" y="864474"/>
            <a:ext cx="2418229" cy="352604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7044" y="2188022"/>
            <a:ext cx="3966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zh-CN" altLang="en-US" sz="3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主题推荐</a:t>
            </a:r>
            <a:endParaRPr lang="en-US" altLang="zh-CN" sz="3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endParaRPr lang="en-US" altLang="zh-CN" sz="2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赠送红包袋</a:t>
            </a:r>
            <a:r>
              <a:rPr lang="en-US" altLang="zh-CN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套（</a:t>
            </a:r>
            <a:r>
              <a:rPr lang="en-US" altLang="zh-CN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个）</a:t>
            </a:r>
            <a:endParaRPr lang="en-US" altLang="zh-CN" sz="2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7044" y="2188022"/>
            <a:ext cx="3966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zh-CN" altLang="en-US" sz="3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特别推荐系列</a:t>
            </a:r>
            <a:endParaRPr lang="en-US" altLang="zh-CN" sz="3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endParaRPr lang="en-US" altLang="zh-CN" sz="2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赠送红包袋</a:t>
            </a:r>
            <a:r>
              <a:rPr lang="en-US" altLang="zh-CN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套（</a:t>
            </a:r>
            <a:r>
              <a:rPr lang="en-US" altLang="zh-CN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个）</a:t>
            </a:r>
            <a:endParaRPr lang="en-US" altLang="zh-CN" sz="2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040" y="0"/>
            <a:ext cx="5761038" cy="576103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323950" y="4320158"/>
            <a:ext cx="4174397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高升杯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*4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（酒逢知己） 诗仙分酒器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白茶小福饼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*8  </a:t>
            </a:r>
            <a:r>
              <a:rPr lang="zh-CN" altLang="en-US" sz="900" b="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（赠送红包）</a:t>
            </a:r>
            <a:endParaRPr lang="en-US" altLang="zh-CN" sz="900" b="0" kern="1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天青色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*150*95mm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容量：分酒器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100ml 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20ml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9236" y="2880519"/>
            <a:ext cx="417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酒逢知己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42015" y="4320158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236" y="4968230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RMB159.00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RMB458.00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9236" y="5251466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1142" y="349350"/>
            <a:ext cx="2039043" cy="20390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236" y="349350"/>
            <a:ext cx="2039043" cy="203904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42015" y="3435399"/>
            <a:ext cx="4247651" cy="7449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：汉字杯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：分酒器创意源自诗仙太白举杯对月，形象生动有趣。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酒杯创意源自汉印，独家专利开模，手工塑形，加厚瓷胎，尽情干杯。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：创意书型包装，时尚大方，定制美观。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分酒器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+4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+ 16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片小福饼（白茶） 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春节礼盒（赠送红包袋）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878" y="203613"/>
            <a:ext cx="2738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酒逢知己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685597" y="4566607"/>
            <a:ext cx="2418228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赠送红包（一套五个）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祝福美好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工艺精湛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685597" y="876719"/>
            <a:ext cx="2418229" cy="351719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1942" y="4557101"/>
            <a:ext cx="2219112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诗仙分酒器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造型源自太白举杯对月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形状优美，栩栩如生</a:t>
            </a:r>
            <a:endParaRPr lang="zh-CN" altLang="en-US" sz="1200" b="0" dirty="0"/>
          </a:p>
        </p:txBody>
      </p:sp>
      <p:sp>
        <p:nvSpPr>
          <p:cNvPr id="13" name="文本框 12"/>
          <p:cNvSpPr txBox="1"/>
          <p:nvPr/>
        </p:nvSpPr>
        <p:spPr>
          <a:xfrm>
            <a:off x="2638722" y="4557101"/>
            <a:ext cx="2438599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高升杯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器型高挑挺拔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寓意宴席敬酒常用语“高升”  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87" y="876718"/>
            <a:ext cx="2219112" cy="35172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640903" y="876718"/>
            <a:ext cx="2392503" cy="35172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9590" y="876718"/>
            <a:ext cx="2394243" cy="351719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186756" y="4582856"/>
            <a:ext cx="2379524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小福饼（白茶）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一饼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克寿眉 独立包装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可煮可泡可焖</a:t>
            </a:r>
            <a:endParaRPr lang="zh-CN" altLang="en-US" sz="1200" b="0" dirty="0"/>
          </a:p>
        </p:txBody>
      </p:sp>
    </p:spTree>
  </p:cSld>
  <p:clrMapOvr>
    <a:masterClrMapping/>
  </p:clrMapOvr>
  <p:transition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23950" y="4320679"/>
            <a:ext cx="4174397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活字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*2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（旺顺）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黑玻璃侧把壶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（感恩有您） 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小福饼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*16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（白茶）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玉石灰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*185*95mm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容量：壶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40ml                   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236" y="2952527"/>
            <a:ext cx="417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旺顺玻璃侧把壶组合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42015" y="4320679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9236" y="4968751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RMB215.00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RMB598.00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9236" y="5314182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342015" y="3456583"/>
            <a:ext cx="4247651" cy="7449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：汉字杯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：杯底为方，杯口为圆，结合中国传统祝福文字，独家专利开模，手工塑形。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：玉石灰色，磨砂质感，年轻时尚。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：黑玻璃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实木手柄，高级感拉满，简洁易用。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040" y="0"/>
            <a:ext cx="5761038" cy="576103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8469" y="437133"/>
            <a:ext cx="2083346" cy="208334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256" y="437133"/>
            <a:ext cx="2083346" cy="2083346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壶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+16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片小福饼（白茶）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春节礼盒（赠送红包袋）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878" y="203613"/>
            <a:ext cx="273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如意杯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喜乐茶叶套装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77231" y="4568071"/>
            <a:ext cx="2546779" cy="83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黑玻璃侧把壶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低调高级感磨砂灰色配黑玻璃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壶盖“感恩有您”无声感谢</a:t>
            </a:r>
            <a:endParaRPr lang="zh-CN" altLang="en-US" sz="1200" b="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282082" y="864473"/>
            <a:ext cx="2394243" cy="354342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82082" y="4568071"/>
            <a:ext cx="2394243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小福饼（白茶）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一饼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克寿眉 独立包装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可煮可泡可焖</a:t>
            </a:r>
            <a:endParaRPr lang="zh-CN" altLang="en-US" sz="1200" b="0" dirty="0"/>
          </a:p>
        </p:txBody>
      </p:sp>
      <p:sp>
        <p:nvSpPr>
          <p:cNvPr id="2" name="文本框 1"/>
          <p:cNvSpPr txBox="1"/>
          <p:nvPr/>
        </p:nvSpPr>
        <p:spPr>
          <a:xfrm>
            <a:off x="2822710" y="4566532"/>
            <a:ext cx="2360674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细孔茶滤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en-US" altLang="zh-CN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377</a:t>
            </a: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个精细滤孔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不再为茶渣焦虑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2709" y="864474"/>
            <a:ext cx="2360674" cy="35434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231" y="864473"/>
            <a:ext cx="2546779" cy="353661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75024" y="4566607"/>
            <a:ext cx="2414021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赠送红包（一套五个）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祝福美好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工艺精湛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5024" y="864474"/>
            <a:ext cx="2418229" cy="352604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950" y="4464695"/>
            <a:ext cx="4174397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如意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*4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（喜乐）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圆壶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小福饼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*16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（福鼎白茶） </a:t>
            </a:r>
            <a:r>
              <a:rPr lang="zh-CN" altLang="en-US" sz="900" b="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（赠送红包）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锦鲤橙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*185*95mm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容量：壶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40ml                   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9235" y="3096543"/>
            <a:ext cx="420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如意杯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喜乐茶叶套装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342016" y="3600599"/>
            <a:ext cx="4038190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：汉字杯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：杯底文字书法源自苏轼，原创设计，专利私模，手工塑形。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：如意器型搭配爱马仕橙色，磨砂质感。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342015" y="4464695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9236" y="5112767"/>
            <a:ext cx="4174396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RMB136.00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RMB398.00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2391020" y="0"/>
            <a:ext cx="2064523" cy="29525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934" y="-167791"/>
            <a:ext cx="2092729" cy="31296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236" y="5458198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40" y="0"/>
            <a:ext cx="5761038" cy="5761038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壶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+16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片小福饼（白茶）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春节礼盒（赠送红包袋）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878" y="203613"/>
            <a:ext cx="273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如意杯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喜乐茶叶套装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51942" y="4558640"/>
            <a:ext cx="2379524" cy="83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圆壶（易泡壶）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爱玛仕橙色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磨砂质感</a:t>
            </a:r>
            <a:endParaRPr lang="zh-CN" altLang="en-US" sz="1200" b="0" dirty="0"/>
          </a:p>
        </p:txBody>
      </p:sp>
      <p:sp>
        <p:nvSpPr>
          <p:cNvPr id="24" name="文本框 23"/>
          <p:cNvSpPr txBox="1"/>
          <p:nvPr/>
        </p:nvSpPr>
        <p:spPr>
          <a:xfrm>
            <a:off x="2766124" y="4559858"/>
            <a:ext cx="2379524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如意汉字杯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喜乐吉祥  苏轼书法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如意塑形  时尚雅致</a:t>
            </a:r>
            <a:endParaRPr lang="zh-CN" altLang="en-US" sz="1200" b="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51942" y="856001"/>
            <a:ext cx="2380883" cy="3528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6123" y="864295"/>
            <a:ext cx="2383479" cy="35252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5618" y="864295"/>
            <a:ext cx="2394243" cy="35282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312784" y="4570433"/>
            <a:ext cx="2379524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小福饼（白茶）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一饼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克寿眉 独立包装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可煮可泡可焖</a:t>
            </a:r>
            <a:endParaRPr lang="zh-CN" altLang="en-US" sz="1200" b="0" dirty="0"/>
          </a:p>
        </p:txBody>
      </p:sp>
      <p:sp>
        <p:nvSpPr>
          <p:cNvPr id="2" name="文本框 1"/>
          <p:cNvSpPr txBox="1"/>
          <p:nvPr/>
        </p:nvSpPr>
        <p:spPr>
          <a:xfrm>
            <a:off x="7775024" y="4566607"/>
            <a:ext cx="2414021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赠送红包（一套五个）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祝福美好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工艺精湛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5024" y="864474"/>
            <a:ext cx="2418229" cy="352604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4680988" y="-1439961"/>
            <a:ext cx="5760000" cy="7540376"/>
          </a:xfrm>
          <a:prstGeom prst="rect">
            <a:avLst/>
          </a:prstGeom>
        </p:spPr>
      </p:pic>
      <p:sp>
        <p:nvSpPr>
          <p:cNvPr id="2" name="TextBox 5"/>
          <p:cNvSpPr txBox="1"/>
          <p:nvPr/>
        </p:nvSpPr>
        <p:spPr>
          <a:xfrm>
            <a:off x="323950" y="4513219"/>
            <a:ext cx="4174397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吉意杯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*10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（福禄寿禧财仁义礼智信） 鸡翅木中华筷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*10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相思木盘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实木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中国红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420*290*65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25ml           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235" y="3073059"/>
            <a:ext cx="422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府宴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合家欢红木筷组合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5"/>
          <p:cNvSpPr txBox="1"/>
          <p:nvPr/>
        </p:nvSpPr>
        <p:spPr>
          <a:xfrm>
            <a:off x="342015" y="3505107"/>
            <a:ext cx="4247651" cy="911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：高等级高岭土，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：杯底书法源自书圣王羲之，独家开模，手工塑形，一字一杯。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杯收纳盘，相思木手工制作，尽显居家陈列高级感。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筷为家，酒为财，寓意十全十美，家庭和睦，事业兴旺，多福多财。</a:t>
            </a:r>
            <a:endParaRPr lang="en-US" altLang="zh-CN" sz="900" b="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5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：包装采用特种雕金纸，大气美观，定制美观。</a:t>
            </a:r>
            <a:endParaRPr lang="zh-CN" altLang="en-US" sz="900" b="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342015" y="4513219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9236" y="5161291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RMB309.00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RMB998.00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7222" y="-23484"/>
            <a:ext cx="2053833" cy="305306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939" y="-143817"/>
            <a:ext cx="2021367" cy="316855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9236" y="5458198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05698" y="4557101"/>
            <a:ext cx="2385507" cy="83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以字入器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书圣王羲之笔意书法，飘逸流畅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手工雕刻，一杯一字</a:t>
            </a:r>
            <a:endParaRPr lang="zh-CN" altLang="en-US" sz="1200" b="0" dirty="0"/>
          </a:p>
        </p:txBody>
      </p:sp>
      <p:sp>
        <p:nvSpPr>
          <p:cNvPr id="2" name="文本框 1"/>
          <p:cNvSpPr txBox="1"/>
          <p:nvPr/>
        </p:nvSpPr>
        <p:spPr>
          <a:xfrm>
            <a:off x="2703391" y="4557101"/>
            <a:ext cx="2475068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中国红釉色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传统喜庆，外表炫丽，内里洁白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一杯一字一器，山川线条优美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84788" y="4556780"/>
            <a:ext cx="2339263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相思木收纳盘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手工修边手磨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天然实木纹理美观大方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64510" y="4557101"/>
            <a:ext cx="2292632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红木铜头中华筷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鸡翅木精造中式筷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镶嵌铜头可以定制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205698" y="872039"/>
            <a:ext cx="2385507" cy="3517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3392" y="867844"/>
            <a:ext cx="2475067" cy="35172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十杯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十中华筷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实木收纳盘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礼盒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82878" y="203613"/>
            <a:ext cx="273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府宴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合家欢红木筷组合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510" y="867844"/>
            <a:ext cx="2292632" cy="3517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3474" y="862465"/>
            <a:ext cx="2400577" cy="35172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80988" y="-2066"/>
            <a:ext cx="5760000" cy="576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5210" y="700604"/>
            <a:ext cx="2026371" cy="1806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57101" y="700604"/>
            <a:ext cx="2036787" cy="1808681"/>
          </a:xfrm>
          <a:prstGeom prst="rect">
            <a:avLst/>
          </a:prstGeom>
        </p:spPr>
      </p:pic>
      <p:sp>
        <p:nvSpPr>
          <p:cNvPr id="2" name="TextBox 5"/>
          <p:cNvSpPr txBox="1"/>
          <p:nvPr/>
        </p:nvSpPr>
        <p:spPr>
          <a:xfrm>
            <a:off x="323950" y="4392687"/>
            <a:ext cx="4174397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吉意杯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*2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（福禄） 鸡翅木中华筷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*2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筷架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*2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实木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中国红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150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*270*58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25ml           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9235" y="2952527"/>
            <a:ext cx="422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府宴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家和业旺中华筷组合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5"/>
          <p:cNvSpPr txBox="1"/>
          <p:nvPr/>
        </p:nvSpPr>
        <p:spPr>
          <a:xfrm>
            <a:off x="342015" y="3384575"/>
            <a:ext cx="4247651" cy="7449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：高等级高岭土，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：杯底书法源自书圣王羲之，独家开模，手工塑形，一字一杯。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：原木筷子，无漆无蜡，手工打磨个性定制，专人专筷，健康使用。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en-US" altLang="zh-CN" sz="900" b="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4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：包装采用特种雕金纸，大气美观，定制美观。</a:t>
            </a:r>
            <a:endParaRPr lang="zh-CN" altLang="en-US" sz="900" b="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342015" y="4392687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9236" y="5092638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RMB69.00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RMB268.00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236" y="5458198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23950" y="4392687"/>
            <a:ext cx="4174397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汉字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*4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（合家欢乐）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御福盖碗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锤纹玻璃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公道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 </a:t>
            </a:r>
            <a:r>
              <a:rPr lang="zh-CN" altLang="en-US" sz="900" b="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（赠送红包袋）</a:t>
            </a:r>
            <a:endParaRPr lang="en-US" altLang="zh-CN" sz="900" b="0" kern="1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中国红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*160*95mm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容量：壶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公道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50ml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236" y="3087251"/>
            <a:ext cx="417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合家欢乐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42015" y="4392687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9236" y="5040759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RMB155.00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RMB498.00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015" y="3662794"/>
            <a:ext cx="4247651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：汉字杯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：杯型源自竹节，独家专利开模，手工塑形。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：传统中国红，结合汉字书法魏碑字体，相得益彰 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236" y="5323995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1650" y="-199"/>
            <a:ext cx="5761038" cy="5761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552" y="-137932"/>
            <a:ext cx="2056336" cy="3028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931" y="-10084"/>
            <a:ext cx="1970017" cy="2891824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322941" y="754865"/>
            <a:ext cx="1872631" cy="19096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/>
          <a:srcRect r="-280"/>
          <a:stretch>
            <a:fillRect/>
          </a:stretch>
        </p:blipFill>
        <p:spPr>
          <a:xfrm>
            <a:off x="4809758" y="-1939646"/>
            <a:ext cx="5760000" cy="7700684"/>
          </a:xfrm>
          <a:prstGeom prst="rect">
            <a:avLst/>
          </a:prstGeom>
        </p:spPr>
      </p:pic>
      <p:sp>
        <p:nvSpPr>
          <p:cNvPr id="2" name="TextBox 5"/>
          <p:cNvSpPr txBox="1"/>
          <p:nvPr/>
        </p:nvSpPr>
        <p:spPr>
          <a:xfrm>
            <a:off x="323950" y="4480477"/>
            <a:ext cx="4174397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吉意杯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（喜乐安康，可选“感谢有你”） 鸡翅木中华筷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*4    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实木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中国红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195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*290*58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25ml           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8915" y="3024535"/>
            <a:ext cx="422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府宴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喜乐安康中华筷组合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342015" y="3472365"/>
            <a:ext cx="4247651" cy="7449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：高等级高岭土，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：杯底书法源自书圣王羲之，独家开模，手工塑形，一字一杯。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：原木筷子，无漆无蜡，手工打磨个性定制，专人专筷，健康使用。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en-US" altLang="zh-CN" sz="900" b="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4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：包装采用特种雕金纸，大气美观，定制美观。</a:t>
            </a:r>
            <a:endParaRPr lang="zh-CN" altLang="en-US" sz="900" b="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42015" y="4480477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9236" y="5128549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RMB115.00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RMB398.00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91181" y="754416"/>
            <a:ext cx="2134192" cy="19100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9236" y="5458198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680988" y="474785"/>
            <a:ext cx="5760000" cy="45784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934" y="-71809"/>
            <a:ext cx="2012538" cy="312487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3950" y="4464695"/>
            <a:ext cx="4174397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吉意杯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*4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（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感谢有你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中国红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370*115*70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25ml  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9236" y="3168551"/>
            <a:ext cx="410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吉意杯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感谢有你杯组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342015" y="3600599"/>
            <a:ext cx="4247651" cy="7449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：高等级高岭土，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：杯底书法源自书圣王羲之，独家开模，手工塑形，一字一杯。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：加厚瓷胎，尽情干杯。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：感谢有您，传统而又有力量的表达。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42015" y="4464695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236" y="5112767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RMB73.00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RMB208.00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9259" y="-71809"/>
            <a:ext cx="2119911" cy="310089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236" y="5458198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340459"/>
            <a:ext cx="10440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定制方式</a:t>
            </a:r>
            <a:endParaRPr lang="zh-CN" altLang="en-US" sz="4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60539"/>
            <a:ext cx="10440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改字定制 </a:t>
            </a: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改壶定制 </a:t>
            </a: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组合定制 </a:t>
            </a: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包装定制</a:t>
            </a:r>
            <a:endParaRPr lang="zh-CN" altLang="en-US" sz="1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008026" y="1152327"/>
            <a:ext cx="8388932" cy="4191072"/>
            <a:chOff x="569990" y="972303"/>
            <a:chExt cx="8646948" cy="4319976"/>
          </a:xfrm>
        </p:grpSpPr>
        <p:pic>
          <p:nvPicPr>
            <p:cNvPr id="3" name="图片 2" descr="快客14全国冬运会.jp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44230" y="972303"/>
              <a:ext cx="2115852" cy="2115852"/>
            </a:xfrm>
            <a:prstGeom prst="rect">
              <a:avLst/>
            </a:prstGeom>
          </p:spPr>
        </p:pic>
        <p:pic>
          <p:nvPicPr>
            <p:cNvPr id="7" name="图片 6" descr="单杯阿里巴巴.PN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569990" y="972303"/>
              <a:ext cx="2115856" cy="2115856"/>
            </a:xfrm>
            <a:prstGeom prst="rect">
              <a:avLst/>
            </a:prstGeom>
          </p:spPr>
        </p:pic>
        <p:pic>
          <p:nvPicPr>
            <p:cNvPr id="8" name="图片 7" descr="顺丰速运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18466" y="972303"/>
              <a:ext cx="2115852" cy="2115852"/>
            </a:xfrm>
            <a:prstGeom prst="rect">
              <a:avLst/>
            </a:prstGeom>
          </p:spPr>
        </p:pic>
        <p:pic>
          <p:nvPicPr>
            <p:cNvPr id="9" name="图片 8" descr="套装悠然见南山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8219" y="3168551"/>
              <a:ext cx="2115852" cy="2115852"/>
            </a:xfrm>
            <a:prstGeom prst="rect">
              <a:avLst/>
            </a:prstGeom>
          </p:spPr>
        </p:pic>
        <p:pic>
          <p:nvPicPr>
            <p:cNvPr id="10" name="图片 9" descr="快客奥迪以心悦心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5978" y="3168551"/>
              <a:ext cx="2115852" cy="2115852"/>
            </a:xfrm>
            <a:prstGeom prst="rect">
              <a:avLst/>
            </a:prstGeom>
          </p:spPr>
        </p:pic>
        <p:pic>
          <p:nvPicPr>
            <p:cNvPr id="11" name="图片 10" descr="快客比亚迪向新而行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20460" y="3168551"/>
              <a:ext cx="2115852" cy="2115852"/>
            </a:xfrm>
            <a:prstGeom prst="rect">
              <a:avLst/>
            </a:prstGeom>
          </p:spPr>
        </p:pic>
        <p:pic>
          <p:nvPicPr>
            <p:cNvPr id="12" name="图片 11" descr="单杯万科山川湖海.PNG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7092702" y="972307"/>
              <a:ext cx="2124236" cy="2124236"/>
            </a:xfrm>
            <a:prstGeom prst="rect">
              <a:avLst/>
            </a:prstGeom>
          </p:spPr>
        </p:pic>
        <p:pic>
          <p:nvPicPr>
            <p:cNvPr id="13" name="图片 12" descr="快客厦门大学校训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92702" y="3168551"/>
              <a:ext cx="2123728" cy="2123728"/>
            </a:xfrm>
            <a:prstGeom prst="rect">
              <a:avLst/>
            </a:prstGeom>
          </p:spPr>
        </p:pic>
      </p:grpSp>
      <p:sp>
        <p:nvSpPr>
          <p:cNvPr id="15" name="TextBox 5"/>
          <p:cNvSpPr txBox="1"/>
          <p:nvPr/>
        </p:nvSpPr>
        <p:spPr>
          <a:xfrm>
            <a:off x="936018" y="202866"/>
            <a:ext cx="514857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改字定制（案例集另发）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r>
              <a:rPr lang="zh-CN" altLang="en-US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根据企业文化、品牌形象定制内容及识别形象</a:t>
            </a:r>
            <a:endPara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5"/>
          <p:cNvSpPr txBox="1"/>
          <p:nvPr/>
        </p:nvSpPr>
        <p:spPr>
          <a:xfrm>
            <a:off x="936018" y="202866"/>
            <a:ext cx="514857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其它定制（案例集另发）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r>
              <a:rPr lang="zh-CN" altLang="en-US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改壶定制 </a:t>
            </a: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自选组合定制 </a:t>
            </a: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包装定制</a:t>
            </a:r>
            <a:endPara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08026" y="1152327"/>
            <a:ext cx="8424935" cy="4248472"/>
            <a:chOff x="1008026" y="1152327"/>
            <a:chExt cx="8424935" cy="4248472"/>
          </a:xfrm>
        </p:grpSpPr>
        <p:pic>
          <p:nvPicPr>
            <p:cNvPr id="27" name="图片 26" descr="套装火山视频.JP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26152" y="1152327"/>
              <a:ext cx="2078958" cy="2078958"/>
            </a:xfrm>
            <a:prstGeom prst="rect">
              <a:avLst/>
            </a:prstGeom>
          </p:spPr>
        </p:pic>
        <p:pic>
          <p:nvPicPr>
            <p:cNvPr id="28" name="图片 27" descr="快客故宫信天主人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35216" y="3321841"/>
              <a:ext cx="2078958" cy="2078958"/>
            </a:xfrm>
            <a:prstGeom prst="rect">
              <a:avLst/>
            </a:prstGeom>
          </p:spPr>
        </p:pic>
        <p:pic>
          <p:nvPicPr>
            <p:cNvPr id="29" name="图片 28" descr="套装可口可乐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8026" y="1152327"/>
              <a:ext cx="2078958" cy="2078958"/>
            </a:xfrm>
            <a:prstGeom prst="rect">
              <a:avLst/>
            </a:prstGeom>
          </p:spPr>
        </p:pic>
        <p:pic>
          <p:nvPicPr>
            <p:cNvPr id="30" name="图片 29" descr="套装双沟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7089" y="1152327"/>
              <a:ext cx="2078958" cy="2078958"/>
            </a:xfrm>
            <a:prstGeom prst="rect">
              <a:avLst/>
            </a:prstGeom>
          </p:spPr>
        </p:pic>
        <p:pic>
          <p:nvPicPr>
            <p:cNvPr id="31" name="图片 30" descr="套装平安寿险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7089" y="3321841"/>
              <a:ext cx="2078958" cy="2078958"/>
            </a:xfrm>
            <a:prstGeom prst="rect">
              <a:avLst/>
            </a:prstGeom>
          </p:spPr>
        </p:pic>
        <p:pic>
          <p:nvPicPr>
            <p:cNvPr id="32" name="图片 31" descr="套装平安银行茶具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6152" y="3321841"/>
              <a:ext cx="2078958" cy="2078958"/>
            </a:xfrm>
            <a:prstGeom prst="rect">
              <a:avLst/>
            </a:prstGeom>
          </p:spPr>
        </p:pic>
        <p:pic>
          <p:nvPicPr>
            <p:cNvPr id="33" name="图片 32" descr="快客乐山大佛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8026" y="3321841"/>
              <a:ext cx="2078958" cy="2078958"/>
            </a:xfrm>
            <a:prstGeom prst="rect">
              <a:avLst/>
            </a:prstGeom>
          </p:spPr>
        </p:pic>
        <p:pic>
          <p:nvPicPr>
            <p:cNvPr id="12" name="图片 11" descr="抖音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44730" y="1152327"/>
              <a:ext cx="2088231" cy="208823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pull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340459"/>
            <a:ext cx="10440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工艺技术</a:t>
            </a:r>
            <a:endParaRPr lang="zh-CN" altLang="en-US" sz="4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60539"/>
            <a:ext cx="10440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生产工艺 </a:t>
            </a: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品质说明 </a:t>
            </a: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知识产权</a:t>
            </a: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2"/>
          <p:cNvSpPr txBox="1"/>
          <p:nvPr/>
        </p:nvSpPr>
        <p:spPr>
          <a:xfrm>
            <a:off x="972022" y="4064585"/>
            <a:ext cx="78128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设计师层层把关，每一道关键工序由经验丰富师傅手工完成。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6498872" y="1328281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80334" y="1328281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3" descr="IMG_178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62268" y="1328281"/>
            <a:ext cx="2663825" cy="2663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080034" y="900299"/>
            <a:ext cx="2984947" cy="29831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8" name="TextBox 12"/>
          <p:cNvSpPr txBox="1"/>
          <p:nvPr/>
        </p:nvSpPr>
        <p:spPr>
          <a:xfrm>
            <a:off x="972022" y="3960639"/>
            <a:ext cx="698477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使用优质高岭土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多度长时间烧制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国家质检机构检测安全健康无忧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65256" y="900299"/>
            <a:ext cx="2123690" cy="298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9006" y="900300"/>
            <a:ext cx="2983696" cy="298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2182" y="1800399"/>
            <a:ext cx="5839915" cy="1795249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880421" y="4536703"/>
            <a:ext cx="2391744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竹意杯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杯底“合家欢乐”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是祝福是情感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85201" y="4536703"/>
            <a:ext cx="2391744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赠送红包（一套五个）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祝福美好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工艺精湛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62466" y="880542"/>
            <a:ext cx="2418229" cy="35171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502" y="880542"/>
            <a:ext cx="2325948" cy="35224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309577" y="4536703"/>
            <a:ext cx="2308873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锤纹公道杯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加厚杯底藏金山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寓意美好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盖碗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公道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春节礼盒（赠送红包袋）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2878" y="203613"/>
            <a:ext cx="2738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合家欢乐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9508" y="4557101"/>
            <a:ext cx="2333764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御福盖碗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康熙御福为盖钮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实用美观为文化寓祝福</a:t>
            </a:r>
            <a:endParaRPr lang="zh-CN" altLang="en-US" sz="1200" b="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509" y="864295"/>
            <a:ext cx="2333763" cy="35255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78" y="874305"/>
            <a:ext cx="2285796" cy="3533441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23950" y="4392687"/>
            <a:ext cx="4265716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汉字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*4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（吉祥团圆）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旭日东升壶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锤纹玻璃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公道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</a:t>
            </a:r>
            <a:r>
              <a:rPr lang="zh-CN" altLang="en-US" sz="900" b="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（赠送红包袋）</a:t>
            </a:r>
            <a:endParaRPr lang="en-US" altLang="zh-CN" sz="900" b="0" kern="1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中国红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*160*95mm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容量：壶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公道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40ml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236" y="3087251"/>
            <a:ext cx="417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吉祥团圆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42015" y="4392687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9236" y="5040759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RMB155.00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RMB498.00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015" y="3662794"/>
            <a:ext cx="4247651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：汉字杯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：杯型源自竹节，独家专利开模，手工塑形。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：传统中国红，结合汉字书法魏碑字体，相得益彰 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236" y="5323995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040" y="0"/>
            <a:ext cx="5761038" cy="57610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6641" y="-252025"/>
            <a:ext cx="1988867" cy="31615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672" y="-252025"/>
            <a:ext cx="2038420" cy="3161562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壶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公道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春节礼盒（赠送红包袋）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878" y="203613"/>
            <a:ext cx="2738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吉祥团圆礼盒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95959" y="4566853"/>
            <a:ext cx="2413460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旭日东升易泡壶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看似盖碗  环形出水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壶盖捺笔  隽永有劲</a:t>
            </a:r>
            <a:endParaRPr lang="zh-CN" altLang="en-US" sz="1200" b="0" dirty="0"/>
          </a:p>
        </p:txBody>
      </p:sp>
      <p:sp>
        <p:nvSpPr>
          <p:cNvPr id="2" name="文本框 1"/>
          <p:cNvSpPr txBox="1"/>
          <p:nvPr/>
        </p:nvSpPr>
        <p:spPr>
          <a:xfrm>
            <a:off x="2880421" y="4565314"/>
            <a:ext cx="2391744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竹意杯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杯底“吉祥团圆”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是祝福是情感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5958" y="876371"/>
            <a:ext cx="2413460" cy="35172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85201" y="4536703"/>
            <a:ext cx="2391744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赠送红包（一套五个）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祝福美好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工艺精湛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2466" y="880542"/>
            <a:ext cx="2418229" cy="35171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80421" y="874059"/>
            <a:ext cx="2391744" cy="351951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4341" y="880542"/>
            <a:ext cx="2325948" cy="35224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371416" y="4565313"/>
            <a:ext cx="2308873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锤纹公道杯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加厚杯底藏金山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寓意美好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23950" y="4392687"/>
            <a:ext cx="4174397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福禄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*2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多喜乐香芬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 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掼蛋牌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*2 </a:t>
            </a:r>
            <a:r>
              <a:rPr lang="en-US" altLang="zh-CN" sz="900" b="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900" b="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（赠送红包）</a:t>
            </a:r>
            <a:endParaRPr lang="en-US" altLang="zh-CN" sz="900" b="0" kern="1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中国红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*165*75mm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容量：壶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公道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40ml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236" y="3087251"/>
            <a:ext cx="417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福气加倍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42015" y="4392687"/>
            <a:ext cx="4086391" cy="5782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9236" y="5040759"/>
            <a:ext cx="4174397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RMB95.00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RMB398.00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015" y="3598428"/>
            <a:ext cx="4247651" cy="578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：汉字杯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：杯型源自葫芦形，寓意福禄双全，独家专利开模，手工塑形。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：传统中国红，结合汉字书法福字，相得益彰 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236" y="5323995"/>
            <a:ext cx="4174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出厂价不含税运  专票加10个点，普票加3个点</a:t>
            </a: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040" y="0"/>
            <a:ext cx="5761038" cy="5761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63" y="141178"/>
            <a:ext cx="4273805" cy="2739341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 bwMode="auto">
          <a:xfrm>
            <a:off x="0" y="616813"/>
            <a:ext cx="10440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276278" y="142058"/>
            <a:ext cx="71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+2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掼蛋牌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香薰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春节礼盒（赠送红包袋）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878" y="203613"/>
            <a:ext cx="2738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福气加倍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2921265" y="0"/>
            <a:ext cx="0" cy="6168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188046" y="4566853"/>
            <a:ext cx="2545567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纳福主人杯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看似葫芦  造型柔美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传统颜色 气氛浓烈</a:t>
            </a:r>
            <a:endParaRPr lang="zh-CN" altLang="en-US" sz="1200" b="0" dirty="0"/>
          </a:p>
        </p:txBody>
      </p:sp>
      <p:sp>
        <p:nvSpPr>
          <p:cNvPr id="2" name="文本框 1"/>
          <p:cNvSpPr txBox="1"/>
          <p:nvPr/>
        </p:nvSpPr>
        <p:spPr>
          <a:xfrm>
            <a:off x="3827054" y="4565314"/>
            <a:ext cx="2545567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多喜乐汉字香薰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趣味性组合汉字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生机勃勃草本香味  </a:t>
            </a:r>
            <a:endParaRPr lang="en-US" altLang="zh-CN" sz="12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67365" y="4536703"/>
            <a:ext cx="2391744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赠送红包（一套五个）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祝福美好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工艺精湛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444630" y="880542"/>
            <a:ext cx="2418229" cy="35171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7055" y="880542"/>
            <a:ext cx="2545567" cy="35110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rcRect l="5208" r="2744"/>
          <a:stretch>
            <a:fillRect/>
          </a:stretch>
        </p:blipFill>
        <p:spPr>
          <a:xfrm>
            <a:off x="1188046" y="874346"/>
            <a:ext cx="2545567" cy="3517198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716040" y="0"/>
            <a:ext cx="5761038" cy="5761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950" y="4536703"/>
            <a:ext cx="4174397" cy="7449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配置：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合意杯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*5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吉祥如意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日进斗金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家和业旺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五福临门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快客易泡壶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玻璃公道</a:t>
            </a:r>
            <a:r>
              <a:rPr lang="en-US" altLang="zh-CN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*1   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材质：白玉瓷胎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颜色：</a:t>
            </a:r>
            <a:r>
              <a:rPr lang="zh-CN" altLang="en-US" sz="9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霏</a:t>
            </a:r>
            <a:r>
              <a:rPr lang="zh-CN" altLang="en-US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红       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尺寸：包装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370*230*70mm</a:t>
            </a:r>
            <a:endParaRPr lang="en-US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ts val="1300"/>
              </a:lnSpc>
            </a:pP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容量：壶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 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公道 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150ml 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9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75ml   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产地：福建</a:t>
            </a:r>
            <a:r>
              <a:rPr lang="en-US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9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厦门</a:t>
            </a:r>
            <a:endParaRPr lang="zh-CN" altLang="zh-CN" sz="900" b="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236" y="3240559"/>
            <a:ext cx="417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合意杯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圆满两用茶具套装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342015" y="3672607"/>
            <a:ext cx="4247651" cy="7449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：汉字杯</a:t>
            </a:r>
            <a:r>
              <a:rPr lang="zh-CN" altLang="en-US" sz="9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历经</a:t>
            </a: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度以上高温烧制，不含铅和镉等重金属。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：杯底全新设计祝福文字，独家专利开模，手工塑形。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：标准茶席与旅行便携两用设计。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zh-CN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9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：适用于各种场景的礼赠：银行、保险、庆典、生日、积分平台，地产等等</a:t>
            </a:r>
            <a:endParaRPr lang="en-US" altLang="zh-CN" sz="9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342015" y="4536703"/>
            <a:ext cx="4086391" cy="74494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9236" y="5328791"/>
            <a:ext cx="3443605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出厂价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RMB185.00     </a:t>
            </a:r>
            <a:r>
              <a:rPr lang="zh-CN" altLang="en-US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京东价</a:t>
            </a:r>
            <a:r>
              <a:rPr lang="en-US" altLang="zh-CN" sz="1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RMB598.00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442885" y="-71809"/>
            <a:ext cx="1985521" cy="31335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9934" y="-183754"/>
            <a:ext cx="2172731" cy="3245493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tags/tag1.xml><?xml version="1.0" encoding="utf-8"?>
<p:tagLst xmlns:p="http://schemas.openxmlformats.org/presentationml/2006/main">
  <p:tag name="commondata" val="eyJoZGlkIjoiODI2YzZiOThmYjA4YzQ5ZGI3NDJkMTUwN2JkMjFlNWQifQ=="/>
</p:tagLst>
</file>

<file path=ppt/theme/theme1.xml><?xml version="1.0" encoding="utf-8"?>
<a:theme xmlns:a="http://schemas.openxmlformats.org/drawingml/2006/main" name="116_Office 主题">
  <a:themeElements>
    <a:clrScheme name="116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6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16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6180</Words>
  <Application>WPS 演示</Application>
  <PresentationFormat>自定义</PresentationFormat>
  <Paragraphs>485</Paragraphs>
  <Slides>38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7" baseType="lpstr">
      <vt:lpstr>Arial</vt:lpstr>
      <vt:lpstr>宋体</vt:lpstr>
      <vt:lpstr>Wingdings</vt:lpstr>
      <vt:lpstr>MS PGothic</vt:lpstr>
      <vt:lpstr>Calibri</vt:lpstr>
      <vt:lpstr>微软雅黑</vt:lpstr>
      <vt:lpstr>Times New Roman</vt:lpstr>
      <vt:lpstr>Arial Unicode MS</vt:lpstr>
      <vt:lpstr>116_Office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sss</dc:creator>
  <cp:lastModifiedBy>礼享家罗掌柜</cp:lastModifiedBy>
  <cp:revision>4443</cp:revision>
  <dcterms:created xsi:type="dcterms:W3CDTF">2011-12-28T14:48:00Z</dcterms:created>
  <dcterms:modified xsi:type="dcterms:W3CDTF">2024-10-31T08:03:00Z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847DC98F16D3465A9C3EB6AD9E0B6716_13</vt:lpwstr>
  </property>
</Properties>
</file>