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257" r:id="rId4"/>
    <p:sldId id="324" r:id="rId6"/>
    <p:sldId id="320" r:id="rId7"/>
    <p:sldId id="321" r:id="rId8"/>
    <p:sldId id="308" r:id="rId9"/>
    <p:sldId id="309" r:id="rId10"/>
    <p:sldId id="313" r:id="rId11"/>
    <p:sldId id="319" r:id="rId12"/>
    <p:sldId id="315" r:id="rId13"/>
    <p:sldId id="298" r:id="rId14"/>
    <p:sldId id="293" r:id="rId15"/>
    <p:sldId id="314" r:id="rId16"/>
    <p:sldId id="316" r:id="rId17"/>
    <p:sldId id="317" r:id="rId18"/>
    <p:sldId id="322" r:id="rId19"/>
    <p:sldId id="323" r:id="rId20"/>
    <p:sldId id="339" r:id="rId21"/>
    <p:sldId id="340" r:id="rId22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151F"/>
    <a:srgbClr val="D77546"/>
    <a:srgbClr val="FAED9C"/>
    <a:srgbClr val="DDC27D"/>
    <a:srgbClr val="DFAC46"/>
    <a:srgbClr val="7B4228"/>
    <a:srgbClr val="B4623C"/>
    <a:srgbClr val="EEE7D4"/>
    <a:srgbClr val="D6BF7A"/>
    <a:srgbClr val="FFF6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gs" Target="tags/tag19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B5747-224C-4FFD-965A-CEFE3256C90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3E172-A857-4B22-8B02-087CFBB9605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800C-FF2C-463A-8E75-C1D2C3B079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2FA2D-C360-4FD7-A796-D65F1F0409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800C-FF2C-463A-8E75-C1D2C3B079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2FA2D-C360-4FD7-A796-D65F1F0409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800C-FF2C-463A-8E75-C1D2C3B079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2FA2D-C360-4FD7-A796-D65F1F0409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800C-FF2C-463A-8E75-C1D2C3B079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2FA2D-C360-4FD7-A796-D65F1F0409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800C-FF2C-463A-8E75-C1D2C3B079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2FA2D-C360-4FD7-A796-D65F1F0409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800C-FF2C-463A-8E75-C1D2C3B079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2FA2D-C360-4FD7-A796-D65F1F0409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800C-FF2C-463A-8E75-C1D2C3B079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2FA2D-C360-4FD7-A796-D65F1F0409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800C-FF2C-463A-8E75-C1D2C3B079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2FA2D-C360-4FD7-A796-D65F1F0409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800C-FF2C-463A-8E75-C1D2C3B079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2FA2D-C360-4FD7-A796-D65F1F0409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800C-FF2C-463A-8E75-C1D2C3B079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2FA2D-C360-4FD7-A796-D65F1F0409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800C-FF2C-463A-8E75-C1D2C3B079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2FA2D-C360-4FD7-A796-D65F1F0409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3800C-FF2C-463A-8E75-C1D2C3B079F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2FA2D-C360-4FD7-A796-D65F1F0409B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3.jpeg"/><Relationship Id="rId2" Type="http://schemas.openxmlformats.org/officeDocument/2006/relationships/image" Target="../media/image37.jpeg"/><Relationship Id="rId1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.xml"/><Relationship Id="rId3" Type="http://schemas.openxmlformats.org/officeDocument/2006/relationships/image" Target="../media/image43.jpeg"/><Relationship Id="rId2" Type="http://schemas.openxmlformats.org/officeDocument/2006/relationships/tags" Target="../tags/tag15.xml"/><Relationship Id="rId1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5.jpeg"/><Relationship Id="rId3" Type="http://schemas.openxmlformats.org/officeDocument/2006/relationships/image" Target="../media/image44.jpeg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4.xml"/><Relationship Id="rId7" Type="http://schemas.openxmlformats.org/officeDocument/2006/relationships/tags" Target="../tags/tag3.xml"/><Relationship Id="rId6" Type="http://schemas.openxmlformats.org/officeDocument/2006/relationships/tags" Target="../tags/tag2.xml"/><Relationship Id="rId5" Type="http://schemas.openxmlformats.org/officeDocument/2006/relationships/tags" Target="../tags/tag1.xml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rgbClr val="F2D79F"/>
            </a:gs>
            <a:gs pos="0">
              <a:srgbClr val="DFAC46"/>
            </a:gs>
            <a:gs pos="100000">
              <a:srgbClr val="FFF6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7" name="图片 108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851" y="63715"/>
            <a:ext cx="7488285" cy="5596459"/>
          </a:xfrm>
          <a:prstGeom prst="rect">
            <a:avLst/>
          </a:prstGeom>
        </p:spPr>
      </p:pic>
      <p:sp>
        <p:nvSpPr>
          <p:cNvPr id="1025" name="矩形 1024"/>
          <p:cNvSpPr>
            <a:spLocks noChangeAspect="1"/>
          </p:cNvSpPr>
          <p:nvPr/>
        </p:nvSpPr>
        <p:spPr>
          <a:xfrm>
            <a:off x="168275" y="1089025"/>
            <a:ext cx="7097713" cy="255587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1089" name="图片 108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26" y="2205281"/>
            <a:ext cx="1011938" cy="1021082"/>
          </a:xfrm>
          <a:prstGeom prst="rect">
            <a:avLst/>
          </a:prstGeom>
        </p:spPr>
      </p:pic>
      <p:pic>
        <p:nvPicPr>
          <p:cNvPr id="1092" name="图片 109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436" y="2205281"/>
            <a:ext cx="1011938" cy="1021082"/>
          </a:xfrm>
          <a:prstGeom prst="rect">
            <a:avLst/>
          </a:prstGeom>
        </p:spPr>
      </p:pic>
      <p:pic>
        <p:nvPicPr>
          <p:cNvPr id="1100" name="图形 1099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60133" y="473196"/>
            <a:ext cx="1272881" cy="497969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14393" y="5736028"/>
            <a:ext cx="115776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/>
              <a:t>HAPPY CHINESE NEW YEAR</a:t>
            </a:r>
            <a:endParaRPr lang="zh-CN" altLang="en-US" sz="66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9" t="19643" r="8294" b="61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28584" y="395475"/>
            <a:ext cx="1292662" cy="39395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7200" b="1" spc="300" dirty="0">
                <a:solidFill>
                  <a:srgbClr val="FAED9C"/>
                </a:solidFill>
              </a:rPr>
              <a:t>年年有鱼</a:t>
            </a:r>
            <a:endParaRPr lang="zh-CN" altLang="en-US" sz="7200" b="1" spc="300" dirty="0">
              <a:solidFill>
                <a:srgbClr val="FAED9C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 rot="5400000">
            <a:off x="655060" y="1306622"/>
            <a:ext cx="219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AED9C"/>
                </a:solidFill>
              </a:rPr>
              <a:t>NIAN </a:t>
            </a:r>
            <a:r>
              <a:rPr lang="en-US" altLang="zh-CN" dirty="0" err="1">
                <a:solidFill>
                  <a:srgbClr val="FAED9C"/>
                </a:solidFill>
              </a:rPr>
              <a:t>NIAN</a:t>
            </a:r>
            <a:r>
              <a:rPr lang="en-US" altLang="zh-CN" dirty="0">
                <a:solidFill>
                  <a:srgbClr val="FAED9C"/>
                </a:solidFill>
              </a:rPr>
              <a:t> YOU YU</a:t>
            </a:r>
            <a:endParaRPr lang="zh-CN" altLang="en-US" dirty="0">
              <a:solidFill>
                <a:srgbClr val="FAED9C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625793" y="395475"/>
            <a:ext cx="1063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dirty="0">
                <a:solidFill>
                  <a:srgbClr val="FAED9C"/>
                </a:solidFill>
              </a:rPr>
              <a:t>HAPPY</a:t>
            </a:r>
            <a:endParaRPr lang="en-US" altLang="zh-CN" dirty="0">
              <a:solidFill>
                <a:srgbClr val="FAED9C"/>
              </a:solidFill>
            </a:endParaRPr>
          </a:p>
          <a:p>
            <a:pPr algn="r"/>
            <a:r>
              <a:rPr lang="en-US" altLang="zh-CN" dirty="0">
                <a:solidFill>
                  <a:srgbClr val="FAED9C"/>
                </a:solidFill>
              </a:rPr>
              <a:t>CHINESE</a:t>
            </a:r>
            <a:endParaRPr lang="en-US" altLang="zh-CN" dirty="0">
              <a:solidFill>
                <a:srgbClr val="FAED9C"/>
              </a:solidFill>
            </a:endParaRPr>
          </a:p>
          <a:p>
            <a:pPr algn="r"/>
            <a:r>
              <a:rPr lang="en-US" altLang="zh-CN" dirty="0">
                <a:solidFill>
                  <a:srgbClr val="FAED9C"/>
                </a:solidFill>
              </a:rPr>
              <a:t>YEAR</a:t>
            </a:r>
            <a:endParaRPr lang="zh-CN" altLang="en-US" dirty="0">
              <a:solidFill>
                <a:srgbClr val="FAED9C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91398" y="39569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AED9C"/>
                </a:solidFill>
              </a:rPr>
              <a:t>零售价：</a:t>
            </a:r>
            <a:endParaRPr lang="zh-CN" altLang="en-US" sz="2400" dirty="0">
              <a:solidFill>
                <a:srgbClr val="FAED9C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191670" y="983728"/>
            <a:ext cx="22333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rgbClr val="FAED9C"/>
                </a:solidFill>
              </a:rPr>
              <a:t>298</a:t>
            </a:r>
            <a:r>
              <a:rPr lang="zh-CN" altLang="en-US" sz="6000" b="1" dirty="0">
                <a:solidFill>
                  <a:srgbClr val="FAED9C"/>
                </a:solidFill>
              </a:rPr>
              <a:t>元</a:t>
            </a:r>
            <a:endParaRPr lang="zh-CN" altLang="en-US" sz="6000" b="1" dirty="0">
              <a:solidFill>
                <a:srgbClr val="FAED9C"/>
              </a:solidFill>
            </a:endParaRPr>
          </a:p>
        </p:txBody>
      </p:sp>
      <p:sp>
        <p:nvSpPr>
          <p:cNvPr id="5" name="文本框 11"/>
          <p:cNvSpPr txBox="1"/>
          <p:nvPr>
            <p:custDataLst>
              <p:tags r:id="rId2"/>
            </p:custDataLst>
          </p:nvPr>
        </p:nvSpPr>
        <p:spPr>
          <a:xfrm>
            <a:off x="0" y="4558665"/>
            <a:ext cx="4630420" cy="209677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rgbClr val="FAED9C"/>
                </a:solidFill>
              </a:rPr>
              <a:t>渠道价：</a:t>
            </a:r>
            <a:endParaRPr lang="zh-CN" altLang="en-US" sz="2000" dirty="0">
              <a:solidFill>
                <a:srgbClr val="FAED9C"/>
              </a:solidFill>
            </a:endParaRPr>
          </a:p>
          <a:p>
            <a:endParaRPr lang="en-US" altLang="zh-CN" sz="2000" dirty="0">
              <a:solidFill>
                <a:srgbClr val="FAED9C"/>
              </a:solidFill>
            </a:endParaRPr>
          </a:p>
          <a:p>
            <a:r>
              <a:rPr lang="en-US" altLang="zh-CN" sz="2000" dirty="0">
                <a:solidFill>
                  <a:srgbClr val="FAED9C"/>
                </a:solidFill>
              </a:rPr>
              <a:t>50</a:t>
            </a:r>
            <a:r>
              <a:rPr lang="zh-CN" altLang="en-US" sz="2000" dirty="0">
                <a:solidFill>
                  <a:srgbClr val="FAED9C"/>
                </a:solidFill>
              </a:rPr>
              <a:t>套以上</a:t>
            </a:r>
            <a:r>
              <a:rPr lang="en-US" altLang="zh-CN" sz="2000" dirty="0">
                <a:solidFill>
                  <a:srgbClr val="FAED9C"/>
                </a:solidFill>
              </a:rPr>
              <a:t>：213（</a:t>
            </a:r>
            <a:r>
              <a:rPr lang="zh-CN" altLang="en-US" sz="2000" dirty="0">
                <a:solidFill>
                  <a:srgbClr val="FAED9C"/>
                </a:solidFill>
              </a:rPr>
              <a:t>含普票</a:t>
            </a:r>
            <a:r>
              <a:rPr lang="en-US" altLang="zh-CN" sz="2000" dirty="0">
                <a:solidFill>
                  <a:srgbClr val="FAED9C"/>
                </a:solidFill>
              </a:rPr>
              <a:t>）、235（</a:t>
            </a:r>
            <a:r>
              <a:rPr lang="zh-CN" altLang="en-US" sz="2000" dirty="0">
                <a:solidFill>
                  <a:srgbClr val="FAED9C"/>
                </a:solidFill>
              </a:rPr>
              <a:t>含专票</a:t>
            </a:r>
            <a:r>
              <a:rPr lang="en-US" altLang="zh-CN" sz="2000" dirty="0">
                <a:solidFill>
                  <a:srgbClr val="FAED9C"/>
                </a:solidFill>
              </a:rPr>
              <a:t>）</a:t>
            </a:r>
            <a:endParaRPr lang="en-US" altLang="zh-CN" sz="2000" dirty="0">
              <a:solidFill>
                <a:srgbClr val="FAED9C"/>
              </a:solidFill>
            </a:endParaRPr>
          </a:p>
          <a:p>
            <a:r>
              <a:rPr lang="en-US" altLang="zh-CN" sz="2000" dirty="0">
                <a:solidFill>
                  <a:srgbClr val="FAED9C"/>
                </a:solidFill>
              </a:rPr>
              <a:t>（</a:t>
            </a:r>
            <a:r>
              <a:rPr lang="zh-CN" altLang="en-US" sz="2000" dirty="0">
                <a:solidFill>
                  <a:srgbClr val="FAED9C"/>
                </a:solidFill>
              </a:rPr>
              <a:t>以上报价均含一地运费</a:t>
            </a:r>
            <a:r>
              <a:rPr lang="en-US" altLang="zh-CN" sz="2000" dirty="0">
                <a:solidFill>
                  <a:srgbClr val="FAED9C"/>
                </a:solidFill>
              </a:rPr>
              <a:t>、</a:t>
            </a:r>
            <a:r>
              <a:rPr lang="zh-CN" altLang="en-US" sz="2000" dirty="0">
                <a:solidFill>
                  <a:srgbClr val="FAED9C"/>
                </a:solidFill>
              </a:rPr>
              <a:t>含税</a:t>
            </a:r>
            <a:r>
              <a:rPr lang="en-US" altLang="zh-CN" sz="2000" dirty="0">
                <a:solidFill>
                  <a:srgbClr val="FAED9C"/>
                </a:solidFill>
              </a:rPr>
              <a:t>）</a:t>
            </a:r>
            <a:endParaRPr lang="en-US" altLang="zh-CN" sz="2000" dirty="0">
              <a:solidFill>
                <a:srgbClr val="FAED9C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305531" y="1454654"/>
            <a:ext cx="3262654" cy="5859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产品参数</a:t>
            </a:r>
            <a:endParaRPr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手提袋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×1</a:t>
            </a:r>
            <a:endParaRPr lang="zh-CN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外封套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精装盒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外   盒：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295*230*81mm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手提袋：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320*255*100mm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新年香礼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年年有鱼香器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×1</a:t>
            </a:r>
            <a:endParaRPr lang="zh-CN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沉香线香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×1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5g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装）</a:t>
            </a:r>
            <a:endParaRPr lang="zh-CN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桂花香囊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×1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新年红包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×6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新年日历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×1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使用说明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×1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2"/>
          <p:cNvSpPr txBox="1"/>
          <p:nvPr/>
        </p:nvSpPr>
        <p:spPr>
          <a:xfrm>
            <a:off x="305532" y="552615"/>
            <a:ext cx="3631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3600" dirty="0">
                <a:solidFill>
                  <a:srgbClr val="B116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年年有鱼</a:t>
            </a:r>
            <a:endParaRPr lang="zh-CN" altLang="en-US" sz="3600" dirty="0">
              <a:solidFill>
                <a:srgbClr val="B1162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2" r="17342"/>
          <a:stretch>
            <a:fillRect/>
          </a:stretch>
        </p:blipFill>
        <p:spPr>
          <a:xfrm>
            <a:off x="3125492" y="0"/>
            <a:ext cx="2970508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0" r="39257"/>
          <a:stretch>
            <a:fillRect/>
          </a:stretch>
        </p:blipFill>
        <p:spPr>
          <a:xfrm>
            <a:off x="9221492" y="0"/>
            <a:ext cx="2970508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3" r="17343"/>
          <a:stretch>
            <a:fillRect/>
          </a:stretch>
        </p:blipFill>
        <p:spPr>
          <a:xfrm>
            <a:off x="9221492" y="0"/>
            <a:ext cx="2970508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7" r="2029"/>
          <a:stretch>
            <a:fillRect/>
          </a:stretch>
        </p:blipFill>
        <p:spPr>
          <a:xfrm>
            <a:off x="6173492" y="0"/>
            <a:ext cx="297050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1" t="3213" r="2975" b="7931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2" t="2866" r="3344" b="1040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28584" y="395475"/>
            <a:ext cx="1292662" cy="39395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7200" b="1" spc="300" dirty="0">
                <a:solidFill>
                  <a:srgbClr val="FAED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招财进宝</a:t>
            </a:r>
            <a:endParaRPr lang="zh-CN" altLang="en-US" sz="7200" b="1" spc="300" dirty="0">
              <a:solidFill>
                <a:srgbClr val="FAED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 rot="5400000">
            <a:off x="621650" y="1412807"/>
            <a:ext cx="227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AED9C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ZHAO CAI JIN BAO</a:t>
            </a:r>
            <a:endParaRPr lang="zh-CN" altLang="en-US" dirty="0">
              <a:solidFill>
                <a:srgbClr val="FAED9C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" name="文本框 10"/>
          <p:cNvSpPr txBox="1"/>
          <p:nvPr/>
        </p:nvSpPr>
        <p:spPr>
          <a:xfrm>
            <a:off x="10607958" y="459152"/>
            <a:ext cx="1063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dirty="0">
                <a:solidFill>
                  <a:srgbClr val="FAED9C"/>
                </a:solidFill>
              </a:rPr>
              <a:t>HAPPY</a:t>
            </a:r>
            <a:endParaRPr lang="en-US" altLang="zh-CN" dirty="0">
              <a:solidFill>
                <a:srgbClr val="FAED9C"/>
              </a:solidFill>
            </a:endParaRPr>
          </a:p>
          <a:p>
            <a:pPr algn="r"/>
            <a:r>
              <a:rPr lang="en-US" altLang="zh-CN" dirty="0">
                <a:solidFill>
                  <a:srgbClr val="FAED9C"/>
                </a:solidFill>
              </a:rPr>
              <a:t>CHINESE</a:t>
            </a:r>
            <a:endParaRPr lang="en-US" altLang="zh-CN" dirty="0">
              <a:solidFill>
                <a:srgbClr val="FAED9C"/>
              </a:solidFill>
            </a:endParaRPr>
          </a:p>
          <a:p>
            <a:pPr algn="r"/>
            <a:r>
              <a:rPr lang="en-US" altLang="zh-CN" dirty="0">
                <a:solidFill>
                  <a:srgbClr val="FAED9C"/>
                </a:solidFill>
              </a:rPr>
              <a:t>YEAR</a:t>
            </a:r>
            <a:endParaRPr lang="zh-CN" altLang="en-US" dirty="0">
              <a:solidFill>
                <a:srgbClr val="FAED9C"/>
              </a:solidFill>
            </a:endParaRPr>
          </a:p>
        </p:txBody>
      </p:sp>
      <p:sp>
        <p:nvSpPr>
          <p:cNvPr id="3" name="文本框 11"/>
          <p:cNvSpPr txBox="1"/>
          <p:nvPr/>
        </p:nvSpPr>
        <p:spPr>
          <a:xfrm>
            <a:off x="2499953" y="45937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rgbClr val="FAED9C"/>
                </a:solidFill>
              </a:rPr>
              <a:t>零售价：</a:t>
            </a:r>
            <a:endParaRPr lang="zh-CN" altLang="en-US" sz="2400" dirty="0">
              <a:solidFill>
                <a:srgbClr val="FAED9C"/>
              </a:solidFill>
            </a:endParaRPr>
          </a:p>
        </p:txBody>
      </p:sp>
      <p:sp>
        <p:nvSpPr>
          <p:cNvPr id="4" name="文本框 12"/>
          <p:cNvSpPr txBox="1"/>
          <p:nvPr/>
        </p:nvSpPr>
        <p:spPr>
          <a:xfrm>
            <a:off x="2500225" y="921040"/>
            <a:ext cx="22333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000" b="1" dirty="0">
                <a:solidFill>
                  <a:srgbClr val="FAED9C"/>
                </a:solidFill>
              </a:rPr>
              <a:t>328</a:t>
            </a:r>
            <a:r>
              <a:rPr lang="zh-CN" altLang="en-US" sz="6000" b="1" dirty="0">
                <a:solidFill>
                  <a:srgbClr val="FAED9C"/>
                </a:solidFill>
              </a:rPr>
              <a:t>元</a:t>
            </a:r>
            <a:endParaRPr lang="zh-CN" altLang="en-US" sz="6000" b="1" dirty="0">
              <a:solidFill>
                <a:srgbClr val="FAED9C"/>
              </a:solidFill>
            </a:endParaRPr>
          </a:p>
        </p:txBody>
      </p:sp>
      <p:sp>
        <p:nvSpPr>
          <p:cNvPr id="6" name="文本框 11"/>
          <p:cNvSpPr txBox="1"/>
          <p:nvPr>
            <p:custDataLst>
              <p:tags r:id="rId3"/>
            </p:custDataLst>
          </p:nvPr>
        </p:nvSpPr>
        <p:spPr>
          <a:xfrm>
            <a:off x="0" y="4558665"/>
            <a:ext cx="4630420" cy="209677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渠道价：</a:t>
            </a:r>
            <a:endParaRPr lang="zh-CN" altLang="en-US" sz="2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altLang="zh-CN" sz="2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altLang="zh-CN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50</a:t>
            </a:r>
            <a:r>
              <a:rPr lang="zh-CN" altLang="en-US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套以上</a:t>
            </a:r>
            <a:r>
              <a:rPr lang="en-US" altLang="zh-CN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：226（</a:t>
            </a:r>
            <a:r>
              <a:rPr lang="zh-CN" altLang="en-US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含普票</a:t>
            </a:r>
            <a:r>
              <a:rPr lang="en-US" altLang="zh-CN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）、249（</a:t>
            </a:r>
            <a:r>
              <a:rPr lang="zh-CN" altLang="en-US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含专票</a:t>
            </a:r>
            <a:r>
              <a:rPr lang="en-US" altLang="zh-CN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）</a:t>
            </a:r>
            <a:endParaRPr lang="en-US" altLang="zh-CN" sz="2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altLang="zh-CN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（</a:t>
            </a:r>
            <a:r>
              <a:rPr lang="zh-CN" altLang="en-US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以上报价均含一地运费</a:t>
            </a:r>
            <a:r>
              <a:rPr lang="en-US" altLang="zh-CN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、</a:t>
            </a:r>
            <a:r>
              <a:rPr lang="zh-CN" altLang="en-US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含税</a:t>
            </a:r>
            <a:r>
              <a:rPr lang="en-US" altLang="zh-CN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）</a:t>
            </a:r>
            <a:endParaRPr lang="en-US" altLang="zh-CN" sz="2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" r="28890"/>
          <a:stretch>
            <a:fillRect/>
          </a:stretch>
        </p:blipFill>
        <p:spPr>
          <a:xfrm>
            <a:off x="6173492" y="0"/>
            <a:ext cx="2970507" cy="6858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506254" y="192397"/>
            <a:ext cx="3631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3600" dirty="0">
                <a:solidFill>
                  <a:srgbClr val="B116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招财进宝</a:t>
            </a:r>
            <a:endParaRPr lang="zh-CN" altLang="en-US" sz="3600" dirty="0">
              <a:solidFill>
                <a:srgbClr val="B1162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06253" y="882848"/>
            <a:ext cx="2515917" cy="5859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产品参数</a:t>
            </a:r>
            <a:endParaRPr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手提袋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X1</a:t>
            </a:r>
            <a:endParaRPr lang="zh-CN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外封套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精装盒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外   盒：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295*210*91mm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手提袋：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320*255*100m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新年香礼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招财进宝香器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×1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沉香线香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×1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5g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装）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新年日历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×1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新年红包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×6</a:t>
            </a:r>
            <a:endParaRPr lang="zh-CN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香囊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×1</a:t>
            </a:r>
            <a:endParaRPr lang="zh-CN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元宝摆件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×1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上盖背景屏风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×1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说明纸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×1</a:t>
            </a:r>
            <a:endParaRPr lang="zh-CN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2" r="17342"/>
          <a:stretch>
            <a:fillRect/>
          </a:stretch>
        </p:blipFill>
        <p:spPr>
          <a:xfrm>
            <a:off x="9221493" y="0"/>
            <a:ext cx="2970508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r="22703"/>
          <a:stretch>
            <a:fillRect/>
          </a:stretch>
        </p:blipFill>
        <p:spPr>
          <a:xfrm>
            <a:off x="3125492" y="0"/>
            <a:ext cx="2970507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5" r="22642" b="11326"/>
          <a:stretch>
            <a:fillRect/>
          </a:stretch>
        </p:blipFill>
        <p:spPr>
          <a:xfrm>
            <a:off x="9221492" y="0"/>
            <a:ext cx="2970508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0" r="13479" b="14388"/>
          <a:stretch>
            <a:fillRect/>
          </a:stretch>
        </p:blipFill>
        <p:spPr>
          <a:xfrm>
            <a:off x="3125491" y="0"/>
            <a:ext cx="297050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3" t="21144" r="10738" b="236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28584" y="395475"/>
            <a:ext cx="1292662" cy="39395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7200" b="1" spc="300" dirty="0">
                <a:solidFill>
                  <a:srgbClr val="FAED9C"/>
                </a:solidFill>
              </a:rPr>
              <a:t>蒸蒸日上</a:t>
            </a:r>
            <a:endParaRPr lang="zh-CN" altLang="en-US" sz="7200" b="1" spc="300" dirty="0">
              <a:solidFill>
                <a:srgbClr val="FAED9C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 rot="5400000">
            <a:off x="363317" y="1598369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AED9C"/>
                </a:solidFill>
              </a:rPr>
              <a:t>ZHENG </a:t>
            </a:r>
            <a:r>
              <a:rPr lang="en-US" altLang="zh-CN" dirty="0" err="1">
                <a:solidFill>
                  <a:srgbClr val="FAED9C"/>
                </a:solidFill>
              </a:rPr>
              <a:t>ZHENG</a:t>
            </a:r>
            <a:r>
              <a:rPr lang="en-US" altLang="zh-CN" dirty="0">
                <a:solidFill>
                  <a:srgbClr val="FAED9C"/>
                </a:solidFill>
              </a:rPr>
              <a:t> RI SHANG</a:t>
            </a:r>
            <a:endParaRPr lang="zh-CN" altLang="en-US" dirty="0">
              <a:solidFill>
                <a:srgbClr val="FAED9C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625793" y="395475"/>
            <a:ext cx="1063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dirty="0">
                <a:solidFill>
                  <a:srgbClr val="FAED9C"/>
                </a:solidFill>
              </a:rPr>
              <a:t>HAPPY</a:t>
            </a:r>
            <a:endParaRPr lang="en-US" altLang="zh-CN" dirty="0">
              <a:solidFill>
                <a:srgbClr val="FAED9C"/>
              </a:solidFill>
            </a:endParaRPr>
          </a:p>
          <a:p>
            <a:pPr algn="r"/>
            <a:r>
              <a:rPr lang="en-US" altLang="zh-CN" dirty="0">
                <a:solidFill>
                  <a:srgbClr val="FAED9C"/>
                </a:solidFill>
              </a:rPr>
              <a:t>CHINESE</a:t>
            </a:r>
            <a:endParaRPr lang="en-US" altLang="zh-CN" dirty="0">
              <a:solidFill>
                <a:srgbClr val="FAED9C"/>
              </a:solidFill>
            </a:endParaRPr>
          </a:p>
          <a:p>
            <a:pPr algn="r"/>
            <a:r>
              <a:rPr lang="en-US" altLang="zh-CN" dirty="0">
                <a:solidFill>
                  <a:srgbClr val="FAED9C"/>
                </a:solidFill>
              </a:rPr>
              <a:t>YEAR</a:t>
            </a:r>
            <a:endParaRPr lang="zh-CN" altLang="en-US" dirty="0">
              <a:solidFill>
                <a:srgbClr val="FAED9C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259978" y="62620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AED9C"/>
                </a:solidFill>
              </a:rPr>
              <a:t>零售价：</a:t>
            </a:r>
            <a:endParaRPr lang="zh-CN" altLang="en-US" sz="2400" dirty="0">
              <a:solidFill>
                <a:srgbClr val="FAED9C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260250" y="1087868"/>
            <a:ext cx="22333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rgbClr val="FAED9C"/>
                </a:solidFill>
              </a:rPr>
              <a:t>358</a:t>
            </a:r>
            <a:r>
              <a:rPr lang="zh-CN" altLang="en-US" sz="6000" b="1" dirty="0">
                <a:solidFill>
                  <a:srgbClr val="FAED9C"/>
                </a:solidFill>
              </a:rPr>
              <a:t>元</a:t>
            </a:r>
            <a:endParaRPr lang="zh-CN" altLang="en-US" sz="6000" b="1" dirty="0">
              <a:solidFill>
                <a:srgbClr val="FAED9C"/>
              </a:solidFill>
            </a:endParaRPr>
          </a:p>
        </p:txBody>
      </p:sp>
      <p:sp>
        <p:nvSpPr>
          <p:cNvPr id="5" name="文本框 11"/>
          <p:cNvSpPr txBox="1"/>
          <p:nvPr>
            <p:custDataLst>
              <p:tags r:id="rId2"/>
            </p:custDataLst>
          </p:nvPr>
        </p:nvSpPr>
        <p:spPr>
          <a:xfrm>
            <a:off x="428625" y="4558665"/>
            <a:ext cx="4630420" cy="209677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rgbClr val="FAED9C"/>
                </a:solidFill>
              </a:rPr>
              <a:t>渠道价：</a:t>
            </a:r>
            <a:endParaRPr lang="zh-CN" altLang="en-US" sz="2000" dirty="0">
              <a:solidFill>
                <a:srgbClr val="FAED9C"/>
              </a:solidFill>
            </a:endParaRPr>
          </a:p>
          <a:p>
            <a:endParaRPr lang="en-US" altLang="zh-CN" sz="2000" dirty="0">
              <a:solidFill>
                <a:srgbClr val="FAED9C"/>
              </a:solidFill>
            </a:endParaRPr>
          </a:p>
          <a:p>
            <a:r>
              <a:rPr lang="en-US" altLang="zh-CN" sz="2000" dirty="0">
                <a:solidFill>
                  <a:srgbClr val="FAED9C"/>
                </a:solidFill>
              </a:rPr>
              <a:t>50</a:t>
            </a:r>
            <a:r>
              <a:rPr lang="zh-CN" altLang="en-US" sz="2000" dirty="0">
                <a:solidFill>
                  <a:srgbClr val="FAED9C"/>
                </a:solidFill>
              </a:rPr>
              <a:t>套以上</a:t>
            </a:r>
            <a:r>
              <a:rPr lang="en-US" altLang="zh-CN" sz="2000" dirty="0">
                <a:solidFill>
                  <a:srgbClr val="FAED9C"/>
                </a:solidFill>
              </a:rPr>
              <a:t>：255（</a:t>
            </a:r>
            <a:r>
              <a:rPr lang="zh-CN" altLang="en-US" sz="2000" dirty="0">
                <a:solidFill>
                  <a:srgbClr val="FAED9C"/>
                </a:solidFill>
              </a:rPr>
              <a:t>含普票</a:t>
            </a:r>
            <a:r>
              <a:rPr lang="en-US" altLang="zh-CN" sz="2000" dirty="0">
                <a:solidFill>
                  <a:srgbClr val="FAED9C"/>
                </a:solidFill>
              </a:rPr>
              <a:t>）、285（</a:t>
            </a:r>
            <a:r>
              <a:rPr lang="zh-CN" altLang="en-US" sz="2000" dirty="0">
                <a:solidFill>
                  <a:srgbClr val="FAED9C"/>
                </a:solidFill>
              </a:rPr>
              <a:t>含专票</a:t>
            </a:r>
            <a:r>
              <a:rPr lang="en-US" altLang="zh-CN" sz="2000" dirty="0">
                <a:solidFill>
                  <a:srgbClr val="FAED9C"/>
                </a:solidFill>
              </a:rPr>
              <a:t>）</a:t>
            </a:r>
            <a:endParaRPr lang="en-US" altLang="zh-CN" sz="2000" dirty="0">
              <a:solidFill>
                <a:srgbClr val="FAED9C"/>
              </a:solidFill>
            </a:endParaRPr>
          </a:p>
          <a:p>
            <a:r>
              <a:rPr lang="en-US" altLang="zh-CN" sz="2000" dirty="0">
                <a:solidFill>
                  <a:srgbClr val="FAED9C"/>
                </a:solidFill>
              </a:rPr>
              <a:t>（</a:t>
            </a:r>
            <a:r>
              <a:rPr lang="zh-CN" altLang="en-US" sz="2000" dirty="0">
                <a:solidFill>
                  <a:srgbClr val="FAED9C"/>
                </a:solidFill>
              </a:rPr>
              <a:t>以上报价均含一地运费</a:t>
            </a:r>
            <a:r>
              <a:rPr lang="en-US" altLang="zh-CN" sz="2000" dirty="0">
                <a:solidFill>
                  <a:srgbClr val="FAED9C"/>
                </a:solidFill>
              </a:rPr>
              <a:t>、</a:t>
            </a:r>
            <a:r>
              <a:rPr lang="zh-CN" altLang="en-US" sz="2000" dirty="0">
                <a:solidFill>
                  <a:srgbClr val="FAED9C"/>
                </a:solidFill>
              </a:rPr>
              <a:t>含税</a:t>
            </a:r>
            <a:r>
              <a:rPr lang="en-US" altLang="zh-CN" sz="2000" dirty="0">
                <a:solidFill>
                  <a:srgbClr val="FAED9C"/>
                </a:solidFill>
              </a:rPr>
              <a:t>）</a:t>
            </a:r>
            <a:endParaRPr lang="en-US" altLang="zh-CN" sz="2000" dirty="0">
              <a:solidFill>
                <a:srgbClr val="FAED9C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2" r="17342"/>
          <a:stretch>
            <a:fillRect/>
          </a:stretch>
        </p:blipFill>
        <p:spPr>
          <a:xfrm>
            <a:off x="9221493" y="0"/>
            <a:ext cx="2970508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4" r="21722"/>
          <a:stretch>
            <a:fillRect/>
          </a:stretch>
        </p:blipFill>
        <p:spPr>
          <a:xfrm>
            <a:off x="6173492" y="0"/>
            <a:ext cx="2970507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r="22703"/>
          <a:stretch>
            <a:fillRect/>
          </a:stretch>
        </p:blipFill>
        <p:spPr>
          <a:xfrm>
            <a:off x="3125492" y="0"/>
            <a:ext cx="2970507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05531" y="1454654"/>
            <a:ext cx="3262654" cy="5859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产品参数</a:t>
            </a:r>
            <a:endParaRPr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手提袋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×1</a:t>
            </a:r>
            <a:endParaRPr lang="zh-CN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外封套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精装盒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外   盒：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295*230*81mm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手提袋：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320*255*100mm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新年香礼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蒸蒸日上香器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×1</a:t>
            </a:r>
            <a:endParaRPr lang="zh-CN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西澳檀香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×1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（十盘装）</a:t>
            </a:r>
            <a:endParaRPr lang="zh-CN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桂花香囊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×1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新年红包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×6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新年日历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×1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使用说明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×1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2"/>
          <p:cNvSpPr txBox="1"/>
          <p:nvPr/>
        </p:nvSpPr>
        <p:spPr>
          <a:xfrm>
            <a:off x="305532" y="552615"/>
            <a:ext cx="3631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3600" dirty="0">
                <a:solidFill>
                  <a:srgbClr val="B116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蒸蒸日上</a:t>
            </a:r>
            <a:endParaRPr lang="zh-CN" altLang="en-US" sz="3600" dirty="0">
              <a:solidFill>
                <a:srgbClr val="B1162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8" t="12838" r="25768" b="1283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28584" y="395475"/>
            <a:ext cx="1292662" cy="39395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7200" b="1" spc="300" dirty="0">
                <a:solidFill>
                  <a:srgbClr val="FAED9C"/>
                </a:solidFill>
              </a:rPr>
              <a:t>柿柿如意</a:t>
            </a:r>
            <a:endParaRPr lang="zh-CN" altLang="en-US" sz="7200" b="1" spc="300" dirty="0">
              <a:solidFill>
                <a:srgbClr val="FAED9C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 rot="5400000">
            <a:off x="992497" y="958326"/>
            <a:ext cx="151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AED9C"/>
                </a:solidFill>
              </a:rPr>
              <a:t>SHI </a:t>
            </a:r>
            <a:r>
              <a:rPr lang="en-US" altLang="zh-CN" dirty="0" err="1">
                <a:solidFill>
                  <a:srgbClr val="FAED9C"/>
                </a:solidFill>
              </a:rPr>
              <a:t>SHI</a:t>
            </a:r>
            <a:r>
              <a:rPr lang="en-US" altLang="zh-CN" dirty="0">
                <a:solidFill>
                  <a:srgbClr val="FAED9C"/>
                </a:solidFill>
              </a:rPr>
              <a:t> RU YI</a:t>
            </a:r>
            <a:endParaRPr lang="zh-CN" altLang="en-US" dirty="0">
              <a:solidFill>
                <a:srgbClr val="FAED9C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625793" y="395475"/>
            <a:ext cx="1063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dirty="0">
                <a:solidFill>
                  <a:srgbClr val="FAED9C"/>
                </a:solidFill>
              </a:rPr>
              <a:t>HAPPY</a:t>
            </a:r>
            <a:endParaRPr lang="en-US" altLang="zh-CN" dirty="0">
              <a:solidFill>
                <a:srgbClr val="FAED9C"/>
              </a:solidFill>
            </a:endParaRPr>
          </a:p>
          <a:p>
            <a:pPr algn="r"/>
            <a:r>
              <a:rPr lang="en-US" altLang="zh-CN" dirty="0">
                <a:solidFill>
                  <a:srgbClr val="FAED9C"/>
                </a:solidFill>
              </a:rPr>
              <a:t>CHINESE</a:t>
            </a:r>
            <a:endParaRPr lang="en-US" altLang="zh-CN" dirty="0">
              <a:solidFill>
                <a:srgbClr val="FAED9C"/>
              </a:solidFill>
            </a:endParaRPr>
          </a:p>
          <a:p>
            <a:pPr algn="r"/>
            <a:r>
              <a:rPr lang="en-US" altLang="zh-CN" dirty="0">
                <a:solidFill>
                  <a:srgbClr val="FAED9C"/>
                </a:solidFill>
              </a:rPr>
              <a:t>YEAR</a:t>
            </a:r>
            <a:endParaRPr lang="zh-CN" altLang="en-US" dirty="0">
              <a:solidFill>
                <a:srgbClr val="FAED9C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225053" y="39569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AED9C"/>
                </a:solidFill>
              </a:rPr>
              <a:t>零售价：</a:t>
            </a:r>
            <a:endParaRPr lang="zh-CN" altLang="en-US" sz="2400" dirty="0">
              <a:solidFill>
                <a:srgbClr val="FAED9C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225325" y="1054848"/>
            <a:ext cx="22333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rgbClr val="FAED9C"/>
                </a:solidFill>
              </a:rPr>
              <a:t>528</a:t>
            </a:r>
            <a:r>
              <a:rPr lang="zh-CN" altLang="en-US" sz="6000" b="1" dirty="0">
                <a:solidFill>
                  <a:srgbClr val="FAED9C"/>
                </a:solidFill>
              </a:rPr>
              <a:t>元</a:t>
            </a:r>
            <a:endParaRPr lang="zh-CN" altLang="en-US" sz="6000" b="1" dirty="0">
              <a:solidFill>
                <a:srgbClr val="FAED9C"/>
              </a:solidFill>
            </a:endParaRPr>
          </a:p>
        </p:txBody>
      </p:sp>
      <p:sp>
        <p:nvSpPr>
          <p:cNvPr id="5" name="文本框 11"/>
          <p:cNvSpPr txBox="1"/>
          <p:nvPr>
            <p:custDataLst>
              <p:tags r:id="rId2"/>
            </p:custDataLst>
          </p:nvPr>
        </p:nvSpPr>
        <p:spPr>
          <a:xfrm>
            <a:off x="274955" y="4558665"/>
            <a:ext cx="4630420" cy="209677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rgbClr val="FAED9C"/>
                </a:solidFill>
              </a:rPr>
              <a:t>渠道价：</a:t>
            </a:r>
            <a:endParaRPr lang="zh-CN" altLang="en-US" sz="2000" dirty="0">
              <a:solidFill>
                <a:srgbClr val="FAED9C"/>
              </a:solidFill>
            </a:endParaRPr>
          </a:p>
          <a:p>
            <a:endParaRPr lang="en-US" altLang="zh-CN" sz="2000" dirty="0">
              <a:solidFill>
                <a:srgbClr val="FAED9C"/>
              </a:solidFill>
            </a:endParaRPr>
          </a:p>
          <a:p>
            <a:r>
              <a:rPr lang="en-US" altLang="zh-CN" sz="2000" dirty="0">
                <a:solidFill>
                  <a:srgbClr val="FAED9C"/>
                </a:solidFill>
              </a:rPr>
              <a:t>50</a:t>
            </a:r>
            <a:r>
              <a:rPr lang="zh-CN" altLang="en-US" sz="2000" dirty="0">
                <a:solidFill>
                  <a:srgbClr val="FAED9C"/>
                </a:solidFill>
              </a:rPr>
              <a:t>套以上</a:t>
            </a:r>
            <a:r>
              <a:rPr lang="en-US" altLang="zh-CN" sz="2000" dirty="0">
                <a:solidFill>
                  <a:srgbClr val="FAED9C"/>
                </a:solidFill>
              </a:rPr>
              <a:t>：326（</a:t>
            </a:r>
            <a:r>
              <a:rPr lang="zh-CN" altLang="en-US" sz="2000" dirty="0">
                <a:solidFill>
                  <a:srgbClr val="FAED9C"/>
                </a:solidFill>
              </a:rPr>
              <a:t>含普票</a:t>
            </a:r>
            <a:r>
              <a:rPr lang="en-US" altLang="zh-CN" sz="2000" dirty="0">
                <a:solidFill>
                  <a:srgbClr val="FAED9C"/>
                </a:solidFill>
              </a:rPr>
              <a:t>）、362（</a:t>
            </a:r>
            <a:r>
              <a:rPr lang="zh-CN" altLang="en-US" sz="2000" dirty="0">
                <a:solidFill>
                  <a:srgbClr val="FAED9C"/>
                </a:solidFill>
              </a:rPr>
              <a:t>含专票</a:t>
            </a:r>
            <a:r>
              <a:rPr lang="en-US" altLang="zh-CN" sz="2000" dirty="0">
                <a:solidFill>
                  <a:srgbClr val="FAED9C"/>
                </a:solidFill>
              </a:rPr>
              <a:t>）</a:t>
            </a:r>
            <a:endParaRPr lang="en-US" altLang="zh-CN" sz="2000" dirty="0">
              <a:solidFill>
                <a:srgbClr val="FAED9C"/>
              </a:solidFill>
            </a:endParaRPr>
          </a:p>
          <a:p>
            <a:r>
              <a:rPr lang="en-US" altLang="zh-CN" sz="2000" dirty="0">
                <a:solidFill>
                  <a:srgbClr val="FAED9C"/>
                </a:solidFill>
              </a:rPr>
              <a:t>（</a:t>
            </a:r>
            <a:r>
              <a:rPr lang="zh-CN" altLang="en-US" sz="2000" dirty="0">
                <a:solidFill>
                  <a:srgbClr val="FAED9C"/>
                </a:solidFill>
              </a:rPr>
              <a:t>以上报价均含一地运费</a:t>
            </a:r>
            <a:r>
              <a:rPr lang="en-US" altLang="zh-CN" sz="2000" dirty="0">
                <a:solidFill>
                  <a:srgbClr val="FAED9C"/>
                </a:solidFill>
              </a:rPr>
              <a:t>、</a:t>
            </a:r>
            <a:r>
              <a:rPr lang="zh-CN" altLang="en-US" sz="2000" dirty="0">
                <a:solidFill>
                  <a:srgbClr val="FAED9C"/>
                </a:solidFill>
              </a:rPr>
              <a:t>含税</a:t>
            </a:r>
            <a:r>
              <a:rPr lang="en-US" altLang="zh-CN" sz="2000" dirty="0">
                <a:solidFill>
                  <a:srgbClr val="FAED9C"/>
                </a:solidFill>
              </a:rPr>
              <a:t>）</a:t>
            </a:r>
            <a:endParaRPr lang="en-US" altLang="zh-CN" sz="2000" dirty="0">
              <a:solidFill>
                <a:srgbClr val="FAED9C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9" r="16798"/>
          <a:stretch>
            <a:fillRect/>
          </a:stretch>
        </p:blipFill>
        <p:spPr>
          <a:xfrm>
            <a:off x="3125493" y="0"/>
            <a:ext cx="2970506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7" r="17810"/>
          <a:stretch>
            <a:fillRect/>
          </a:stretch>
        </p:blipFill>
        <p:spPr>
          <a:xfrm>
            <a:off x="6173493" y="0"/>
            <a:ext cx="2970506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8" r="21148"/>
          <a:stretch>
            <a:fillRect/>
          </a:stretch>
        </p:blipFill>
        <p:spPr>
          <a:xfrm>
            <a:off x="9221493" y="0"/>
            <a:ext cx="2970507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05531" y="1454654"/>
            <a:ext cx="3262654" cy="5859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产品参数</a:t>
            </a:r>
            <a:endParaRPr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手提袋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×1</a:t>
            </a:r>
            <a:endParaRPr lang="zh-CN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外封套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精装盒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外   盒：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285*200*112.5mm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手提袋：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320*125*245mm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新年香礼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柿柿如意香器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×1</a:t>
            </a:r>
            <a:endParaRPr lang="zh-CN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桂花盘香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×1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（十盘装）</a:t>
            </a:r>
            <a:endParaRPr lang="zh-CN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电子烛灯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×1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品茗杯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×2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新年红包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×6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使用说明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*1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2"/>
          <p:cNvSpPr txBox="1"/>
          <p:nvPr/>
        </p:nvSpPr>
        <p:spPr>
          <a:xfrm>
            <a:off x="305532" y="552615"/>
            <a:ext cx="3631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3600" dirty="0">
                <a:solidFill>
                  <a:srgbClr val="B116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柿柿如意</a:t>
            </a:r>
            <a:endParaRPr lang="zh-CN" altLang="en-US" sz="3600" dirty="0">
              <a:solidFill>
                <a:srgbClr val="B1162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7931730264112_.pi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36440" y="-37465"/>
            <a:ext cx="5162550" cy="6884670"/>
          </a:xfrm>
          <a:prstGeom prst="rect">
            <a:avLst/>
          </a:prstGeom>
        </p:spPr>
      </p:pic>
      <p:sp>
        <p:nvSpPr>
          <p:cNvPr id="5" name="文本框 11"/>
          <p:cNvSpPr txBox="1"/>
          <p:nvPr>
            <p:custDataLst>
              <p:tags r:id="rId2"/>
            </p:custDataLst>
          </p:nvPr>
        </p:nvSpPr>
        <p:spPr>
          <a:xfrm>
            <a:off x="9698990" y="1948815"/>
            <a:ext cx="1886585" cy="218249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dirty="0">
                <a:solidFill>
                  <a:srgbClr val="FAED9C"/>
                </a:solidFill>
              </a:rPr>
              <a:t>渠道价：</a:t>
            </a:r>
            <a:endParaRPr lang="zh-CN" altLang="en-US" sz="1600" dirty="0">
              <a:solidFill>
                <a:srgbClr val="FAED9C"/>
              </a:solidFill>
            </a:endParaRPr>
          </a:p>
          <a:p>
            <a:r>
              <a:rPr lang="en-US" altLang="zh-CN" sz="1600" dirty="0">
                <a:solidFill>
                  <a:srgbClr val="FAED9C"/>
                </a:solidFill>
              </a:rPr>
              <a:t>50</a:t>
            </a:r>
            <a:r>
              <a:rPr lang="zh-CN" altLang="en-US" sz="1600" dirty="0">
                <a:solidFill>
                  <a:srgbClr val="FAED9C"/>
                </a:solidFill>
              </a:rPr>
              <a:t>套以上</a:t>
            </a:r>
            <a:r>
              <a:rPr lang="en-US" altLang="zh-CN" sz="1600" dirty="0">
                <a:solidFill>
                  <a:srgbClr val="FAED9C"/>
                </a:solidFill>
              </a:rPr>
              <a:t>：195（</a:t>
            </a:r>
            <a:r>
              <a:rPr lang="zh-CN" altLang="en-US" sz="1600" dirty="0">
                <a:solidFill>
                  <a:srgbClr val="FAED9C"/>
                </a:solidFill>
              </a:rPr>
              <a:t>含普票</a:t>
            </a:r>
            <a:r>
              <a:rPr lang="en-US" altLang="zh-CN" sz="1600" dirty="0">
                <a:solidFill>
                  <a:srgbClr val="FAED9C"/>
                </a:solidFill>
              </a:rPr>
              <a:t>）、</a:t>
            </a:r>
            <a:endParaRPr lang="en-US" altLang="zh-CN" sz="1600" dirty="0">
              <a:solidFill>
                <a:srgbClr val="FAED9C"/>
              </a:solidFill>
            </a:endParaRPr>
          </a:p>
          <a:p>
            <a:r>
              <a:rPr lang="en-US" altLang="zh-CN" sz="1600" dirty="0">
                <a:solidFill>
                  <a:srgbClr val="FAED9C"/>
                </a:solidFill>
              </a:rPr>
              <a:t>215（</a:t>
            </a:r>
            <a:r>
              <a:rPr lang="zh-CN" altLang="en-US" sz="1600" dirty="0">
                <a:solidFill>
                  <a:srgbClr val="FAED9C"/>
                </a:solidFill>
              </a:rPr>
              <a:t>含专票</a:t>
            </a:r>
            <a:r>
              <a:rPr lang="en-US" altLang="zh-CN" sz="1600" dirty="0">
                <a:solidFill>
                  <a:srgbClr val="FAED9C"/>
                </a:solidFill>
              </a:rPr>
              <a:t>）</a:t>
            </a:r>
            <a:endParaRPr lang="en-US" altLang="zh-CN" sz="1600" dirty="0">
              <a:solidFill>
                <a:srgbClr val="FAED9C"/>
              </a:solidFill>
            </a:endParaRPr>
          </a:p>
          <a:p>
            <a:r>
              <a:rPr lang="en-US" altLang="zh-CN" sz="1600" dirty="0">
                <a:solidFill>
                  <a:srgbClr val="FAED9C"/>
                </a:solidFill>
              </a:rPr>
              <a:t>（</a:t>
            </a:r>
            <a:r>
              <a:rPr lang="zh-CN" altLang="en-US" sz="1600" dirty="0">
                <a:solidFill>
                  <a:srgbClr val="FAED9C"/>
                </a:solidFill>
              </a:rPr>
              <a:t>以上报价均含一地运费</a:t>
            </a:r>
            <a:r>
              <a:rPr lang="en-US" altLang="zh-CN" sz="1600" dirty="0">
                <a:solidFill>
                  <a:srgbClr val="FAED9C"/>
                </a:solidFill>
              </a:rPr>
              <a:t>、</a:t>
            </a:r>
            <a:r>
              <a:rPr lang="zh-CN" altLang="en-US" sz="1600" dirty="0">
                <a:solidFill>
                  <a:srgbClr val="FAED9C"/>
                </a:solidFill>
              </a:rPr>
              <a:t>含税</a:t>
            </a:r>
            <a:r>
              <a:rPr lang="en-US" altLang="zh-CN" sz="1600" dirty="0">
                <a:solidFill>
                  <a:srgbClr val="FAED9C"/>
                </a:solidFill>
              </a:rPr>
              <a:t>）</a:t>
            </a:r>
            <a:endParaRPr lang="en-US" altLang="zh-CN" sz="1600" dirty="0">
              <a:solidFill>
                <a:srgbClr val="FAED9C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700895" y="854075"/>
            <a:ext cx="1884680" cy="92329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6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268</a:t>
            </a:r>
            <a:r>
              <a:rPr lang="zh-CN" altLang="en-US" sz="6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元</a:t>
            </a:r>
            <a:endParaRPr lang="zh-CN" altLang="en-US" sz="6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808858" y="39252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零售价</a:t>
            </a:r>
            <a:r>
              <a:rPr lang="zh-CN" altLang="en-US" sz="2400" dirty="0">
                <a:solidFill>
                  <a:srgbClr val="FAED9C"/>
                </a:solidFill>
              </a:rPr>
              <a:t>：</a:t>
            </a:r>
            <a:endParaRPr lang="zh-CN" altLang="en-US" sz="2400" dirty="0">
              <a:solidFill>
                <a:srgbClr val="FAED9C"/>
              </a:solidFill>
            </a:endParaRPr>
          </a:p>
        </p:txBody>
      </p:sp>
      <p:pic>
        <p:nvPicPr>
          <p:cNvPr id="2" name="图片 1" descr="17941730264112_.pi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415"/>
            <a:ext cx="5147945" cy="6865620"/>
          </a:xfrm>
          <a:prstGeom prst="rect">
            <a:avLst/>
          </a:prstGeom>
        </p:spPr>
      </p:pic>
      <p:sp>
        <p:nvSpPr>
          <p:cNvPr id="6" name="文本框 11"/>
          <p:cNvSpPr txBox="1"/>
          <p:nvPr>
            <p:custDataLst>
              <p:tags r:id="rId4"/>
            </p:custDataLst>
          </p:nvPr>
        </p:nvSpPr>
        <p:spPr>
          <a:xfrm>
            <a:off x="9700895" y="4371975"/>
            <a:ext cx="1886585" cy="218249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dirty="0">
                <a:solidFill>
                  <a:schemeClr val="tx1"/>
                </a:solidFill>
              </a:rPr>
              <a:t>配置：</a:t>
            </a:r>
            <a:endParaRPr lang="zh-CN" altLang="en-US" sz="2000" dirty="0">
              <a:solidFill>
                <a:schemeClr val="tx1"/>
              </a:solidFill>
            </a:endParaRPr>
          </a:p>
          <a:p>
            <a:pPr algn="l"/>
            <a:r>
              <a:rPr lang="zh-CN" altLang="en-US" sz="2000" dirty="0">
                <a:solidFill>
                  <a:schemeClr val="tx1"/>
                </a:solidFill>
              </a:rPr>
              <a:t>葫芦盖碗</a:t>
            </a:r>
            <a:r>
              <a:rPr lang="en-US" altLang="zh-CN" sz="2000" dirty="0">
                <a:solidFill>
                  <a:schemeClr val="tx1"/>
                </a:solidFill>
              </a:rPr>
              <a:t>*1</a:t>
            </a:r>
            <a:r>
              <a:rPr lang="zh-CN" altLang="en-US" sz="2000" dirty="0">
                <a:solidFill>
                  <a:schemeClr val="tx1"/>
                </a:solidFill>
              </a:rPr>
              <a:t>套、</a:t>
            </a:r>
            <a:endParaRPr lang="zh-CN" altLang="en-US" sz="2000" dirty="0">
              <a:solidFill>
                <a:schemeClr val="tx1"/>
              </a:solidFill>
            </a:endParaRPr>
          </a:p>
          <a:p>
            <a:pPr algn="l"/>
            <a:r>
              <a:rPr lang="zh-CN" altLang="en-US" sz="2000" dirty="0">
                <a:solidFill>
                  <a:schemeClr val="tx1"/>
                </a:solidFill>
              </a:rPr>
              <a:t>春夏秋冬茶叶</a:t>
            </a:r>
            <a:r>
              <a:rPr lang="en-US" altLang="zh-CN" sz="2000" dirty="0">
                <a:solidFill>
                  <a:schemeClr val="tx1"/>
                </a:solidFill>
              </a:rPr>
              <a:t>*</a:t>
            </a:r>
            <a:r>
              <a:rPr lang="zh-CN" altLang="en-US" sz="2000" dirty="0">
                <a:solidFill>
                  <a:schemeClr val="tx1"/>
                </a:solidFill>
              </a:rPr>
              <a:t>各</a:t>
            </a:r>
            <a:r>
              <a:rPr lang="en-US" altLang="zh-CN" sz="2000" dirty="0">
                <a:solidFill>
                  <a:schemeClr val="tx1"/>
                </a:solidFill>
              </a:rPr>
              <a:t>1</a:t>
            </a:r>
            <a:r>
              <a:rPr lang="zh-CN" altLang="en-US" sz="2000" dirty="0">
                <a:solidFill>
                  <a:schemeClr val="tx1"/>
                </a:solidFill>
              </a:rPr>
              <a:t>包、</a:t>
            </a:r>
            <a:endParaRPr lang="zh-CN" altLang="en-US" sz="2000" dirty="0">
              <a:solidFill>
                <a:schemeClr val="tx1"/>
              </a:solidFill>
            </a:endParaRPr>
          </a:p>
          <a:p>
            <a:pPr algn="l"/>
            <a:r>
              <a:rPr lang="zh-CN" altLang="en-US" sz="2000" dirty="0">
                <a:solidFill>
                  <a:schemeClr val="tx1"/>
                </a:solidFill>
              </a:rPr>
              <a:t>葫芦挂件</a:t>
            </a:r>
            <a:r>
              <a:rPr lang="en-US" altLang="zh-CN" sz="2000" dirty="0">
                <a:solidFill>
                  <a:schemeClr val="tx1"/>
                </a:solidFill>
              </a:rPr>
              <a:t>*1</a:t>
            </a:r>
            <a:r>
              <a:rPr lang="zh-CN" altLang="en-US" sz="2000" dirty="0">
                <a:solidFill>
                  <a:schemeClr val="tx1"/>
                </a:solidFill>
              </a:rPr>
              <a:t>个、</a:t>
            </a:r>
            <a:endParaRPr lang="zh-CN" altLang="en-US" sz="2000" dirty="0">
              <a:solidFill>
                <a:schemeClr val="tx1"/>
              </a:solidFill>
            </a:endParaRPr>
          </a:p>
          <a:p>
            <a:pPr algn="l"/>
            <a:r>
              <a:rPr lang="zh-CN" altLang="en-US" sz="2000" dirty="0">
                <a:solidFill>
                  <a:schemeClr val="tx1"/>
                </a:solidFill>
              </a:rPr>
              <a:t>红包</a:t>
            </a:r>
            <a:r>
              <a:rPr lang="en-US" altLang="zh-CN" sz="2000" dirty="0">
                <a:solidFill>
                  <a:schemeClr val="tx1"/>
                </a:solidFill>
              </a:rPr>
              <a:t>*</a:t>
            </a:r>
            <a:r>
              <a:rPr lang="zh-CN" altLang="en-US" sz="2000" dirty="0">
                <a:solidFill>
                  <a:schemeClr val="tx1"/>
                </a:solidFill>
              </a:rPr>
              <a:t>5个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1"/>
          <p:cNvSpPr txBox="1"/>
          <p:nvPr>
            <p:custDataLst>
              <p:tags r:id="rId1"/>
            </p:custDataLst>
          </p:nvPr>
        </p:nvSpPr>
        <p:spPr>
          <a:xfrm>
            <a:off x="9698990" y="1948815"/>
            <a:ext cx="1886585" cy="218249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dirty="0">
                <a:solidFill>
                  <a:schemeClr val="tx1"/>
                </a:solidFill>
              </a:rPr>
              <a:t>渠道价：</a:t>
            </a:r>
            <a:endParaRPr lang="zh-CN" altLang="en-US" sz="1600" dirty="0">
              <a:solidFill>
                <a:schemeClr val="tx1"/>
              </a:solidFill>
            </a:endParaRPr>
          </a:p>
          <a:p>
            <a:r>
              <a:rPr lang="en-US" altLang="zh-CN" sz="1600" dirty="0">
                <a:solidFill>
                  <a:schemeClr val="tx1"/>
                </a:solidFill>
              </a:rPr>
              <a:t>50</a:t>
            </a:r>
            <a:r>
              <a:rPr lang="zh-CN" altLang="en-US" sz="1600" dirty="0">
                <a:solidFill>
                  <a:schemeClr val="tx1"/>
                </a:solidFill>
              </a:rPr>
              <a:t>套以上</a:t>
            </a:r>
            <a:r>
              <a:rPr lang="en-US" altLang="zh-CN" sz="1600" dirty="0">
                <a:solidFill>
                  <a:schemeClr val="tx1"/>
                </a:solidFill>
              </a:rPr>
              <a:t>：236（</a:t>
            </a:r>
            <a:r>
              <a:rPr lang="zh-CN" altLang="en-US" sz="1600" dirty="0">
                <a:solidFill>
                  <a:schemeClr val="tx1"/>
                </a:solidFill>
              </a:rPr>
              <a:t>含普票</a:t>
            </a:r>
            <a:r>
              <a:rPr lang="en-US" altLang="zh-CN" sz="1600" dirty="0">
                <a:solidFill>
                  <a:schemeClr val="tx1"/>
                </a:solidFill>
              </a:rPr>
              <a:t>）、</a:t>
            </a:r>
            <a:endParaRPr lang="en-US" altLang="zh-CN" sz="1600" dirty="0">
              <a:solidFill>
                <a:schemeClr val="tx1"/>
              </a:solidFill>
            </a:endParaRPr>
          </a:p>
          <a:p>
            <a:r>
              <a:rPr lang="en-US" altLang="zh-CN" sz="1600" dirty="0">
                <a:solidFill>
                  <a:schemeClr val="tx1"/>
                </a:solidFill>
              </a:rPr>
              <a:t>262（</a:t>
            </a:r>
            <a:r>
              <a:rPr lang="zh-CN" altLang="en-US" sz="1600" dirty="0">
                <a:solidFill>
                  <a:schemeClr val="tx1"/>
                </a:solidFill>
              </a:rPr>
              <a:t>含专票</a:t>
            </a:r>
            <a:r>
              <a:rPr lang="en-US" altLang="zh-CN" sz="1600" dirty="0">
                <a:solidFill>
                  <a:schemeClr val="tx1"/>
                </a:solidFill>
              </a:rPr>
              <a:t>）</a:t>
            </a:r>
            <a:endParaRPr lang="en-US" altLang="zh-CN" sz="1600" dirty="0">
              <a:solidFill>
                <a:schemeClr val="tx1"/>
              </a:solidFill>
            </a:endParaRPr>
          </a:p>
          <a:p>
            <a:r>
              <a:rPr lang="en-US" altLang="zh-CN" sz="1600" dirty="0">
                <a:solidFill>
                  <a:schemeClr val="tx1"/>
                </a:solidFill>
              </a:rPr>
              <a:t>（</a:t>
            </a:r>
            <a:r>
              <a:rPr lang="zh-CN" altLang="en-US" sz="1600" dirty="0">
                <a:solidFill>
                  <a:schemeClr val="tx1"/>
                </a:solidFill>
              </a:rPr>
              <a:t>以上报价均含一地运费</a:t>
            </a:r>
            <a:r>
              <a:rPr lang="en-US" altLang="zh-CN" sz="1600" dirty="0">
                <a:solidFill>
                  <a:schemeClr val="tx1"/>
                </a:solidFill>
              </a:rPr>
              <a:t>、</a:t>
            </a:r>
            <a:r>
              <a:rPr lang="zh-CN" altLang="en-US" sz="1600" dirty="0">
                <a:solidFill>
                  <a:srgbClr val="FAED9C"/>
                </a:solidFill>
              </a:rPr>
              <a:t>含税</a:t>
            </a:r>
            <a:r>
              <a:rPr lang="en-US" altLang="zh-CN" sz="1600" dirty="0">
                <a:solidFill>
                  <a:srgbClr val="FAED9C"/>
                </a:solidFill>
              </a:rPr>
              <a:t>）</a:t>
            </a:r>
            <a:endParaRPr lang="en-US" altLang="zh-CN" sz="1600" dirty="0">
              <a:solidFill>
                <a:srgbClr val="FAED9C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700895" y="854075"/>
            <a:ext cx="1884680" cy="92329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6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328</a:t>
            </a:r>
            <a:r>
              <a:rPr lang="zh-CN" altLang="en-US" sz="6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元</a:t>
            </a:r>
            <a:endParaRPr lang="zh-CN" altLang="en-US" sz="6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808858" y="39252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零售价</a:t>
            </a:r>
            <a:r>
              <a:rPr lang="zh-CN" altLang="en-US" sz="2400" dirty="0">
                <a:solidFill>
                  <a:srgbClr val="FAED9C"/>
                </a:solidFill>
              </a:rPr>
              <a:t>：</a:t>
            </a:r>
            <a:endParaRPr lang="zh-CN" altLang="en-US" sz="2400" dirty="0">
              <a:solidFill>
                <a:srgbClr val="FAED9C"/>
              </a:solidFill>
            </a:endParaRPr>
          </a:p>
        </p:txBody>
      </p:sp>
      <p:sp>
        <p:nvSpPr>
          <p:cNvPr id="6" name="文本框 11"/>
          <p:cNvSpPr txBox="1"/>
          <p:nvPr>
            <p:custDataLst>
              <p:tags r:id="rId2"/>
            </p:custDataLst>
          </p:nvPr>
        </p:nvSpPr>
        <p:spPr>
          <a:xfrm>
            <a:off x="9700895" y="4371975"/>
            <a:ext cx="1886585" cy="218249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000" dirty="0">
                <a:solidFill>
                  <a:schemeClr val="tx1"/>
                </a:solidFill>
              </a:rPr>
              <a:t>配置：</a:t>
            </a:r>
            <a:endParaRPr sz="2000" dirty="0">
              <a:solidFill>
                <a:schemeClr val="tx1"/>
              </a:solidFill>
            </a:endParaRPr>
          </a:p>
          <a:p>
            <a:pPr algn="l"/>
            <a:r>
              <a:rPr sz="2000" dirty="0">
                <a:solidFill>
                  <a:schemeClr val="tx1"/>
                </a:solidFill>
              </a:rPr>
              <a:t>紫光檀木筷</a:t>
            </a:r>
            <a:r>
              <a:rPr lang="en-US" sz="2000" dirty="0">
                <a:solidFill>
                  <a:schemeClr val="tx1"/>
                </a:solidFill>
              </a:rPr>
              <a:t>*</a:t>
            </a:r>
            <a:r>
              <a:rPr sz="2000" dirty="0">
                <a:solidFill>
                  <a:schemeClr val="tx1"/>
                </a:solidFill>
              </a:rPr>
              <a:t>4双、</a:t>
            </a:r>
            <a:endParaRPr sz="2000" dirty="0">
              <a:solidFill>
                <a:schemeClr val="tx1"/>
              </a:solidFill>
            </a:endParaRPr>
          </a:p>
          <a:p>
            <a:pPr algn="l"/>
            <a:r>
              <a:rPr sz="2000" dirty="0">
                <a:solidFill>
                  <a:schemeClr val="tx1"/>
                </a:solidFill>
              </a:rPr>
              <a:t>竹节杯</a:t>
            </a:r>
            <a:r>
              <a:rPr lang="en-US" sz="2000" dirty="0">
                <a:solidFill>
                  <a:schemeClr val="tx1"/>
                </a:solidFill>
              </a:rPr>
              <a:t>*</a:t>
            </a:r>
            <a:r>
              <a:rPr sz="2000" dirty="0">
                <a:solidFill>
                  <a:schemeClr val="tx1"/>
                </a:solidFill>
              </a:rPr>
              <a:t>4个、</a:t>
            </a:r>
            <a:endParaRPr sz="2000" dirty="0">
              <a:solidFill>
                <a:schemeClr val="tx1"/>
              </a:solidFill>
            </a:endParaRPr>
          </a:p>
          <a:p>
            <a:pPr algn="l"/>
            <a:r>
              <a:rPr sz="2000" dirty="0">
                <a:solidFill>
                  <a:schemeClr val="tx1"/>
                </a:solidFill>
              </a:rPr>
              <a:t>红包</a:t>
            </a:r>
            <a:r>
              <a:rPr lang="en-US" sz="2000" dirty="0">
                <a:solidFill>
                  <a:schemeClr val="tx1"/>
                </a:solidFill>
              </a:rPr>
              <a:t>*</a:t>
            </a:r>
            <a:r>
              <a:rPr sz="2000" dirty="0">
                <a:solidFill>
                  <a:schemeClr val="tx1"/>
                </a:solidFill>
              </a:rPr>
              <a:t>5个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图片 3" descr="17961730264140_.pi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490" y="0"/>
            <a:ext cx="5143500" cy="6858000"/>
          </a:xfrm>
          <a:prstGeom prst="rect">
            <a:avLst/>
          </a:prstGeom>
        </p:spPr>
      </p:pic>
      <p:pic>
        <p:nvPicPr>
          <p:cNvPr id="7" name="图片 6" descr="17971730264141_.pi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71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3" t="16745" r="25199" b="2849"/>
          <a:stretch>
            <a:fillRect/>
          </a:stretch>
        </p:blipFill>
        <p:spPr>
          <a:xfrm>
            <a:off x="9786847" y="-1"/>
            <a:ext cx="2405153" cy="30103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7" t="7085" r="24629" b="2617"/>
          <a:stretch>
            <a:fillRect/>
          </a:stretch>
        </p:blipFill>
        <p:spPr>
          <a:xfrm>
            <a:off x="2428010" y="-4100"/>
            <a:ext cx="2431045" cy="30144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0" t="24997" r="28961" b="5251"/>
          <a:stretch>
            <a:fillRect/>
          </a:stretch>
        </p:blipFill>
        <p:spPr>
          <a:xfrm>
            <a:off x="4914592" y="-1742"/>
            <a:ext cx="2404224" cy="301214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0" t="7623" r="29907" b="2364"/>
          <a:stretch>
            <a:fillRect/>
          </a:stretch>
        </p:blipFill>
        <p:spPr>
          <a:xfrm>
            <a:off x="7374353" y="0"/>
            <a:ext cx="2371147" cy="3010399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3172650" y="3274071"/>
            <a:ext cx="615553" cy="274948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竹贺新春</a:t>
            </a:r>
            <a:endParaRPr lang="zh-CN" altLang="en-US" sz="28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724312" y="3240304"/>
            <a:ext cx="332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lang="zh-CN" altLang="en-US" sz="28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682965" y="3588089"/>
            <a:ext cx="415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款</a:t>
            </a:r>
            <a:endParaRPr lang="zh-CN" altLang="en-US" sz="28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9" name="文本框 98"/>
          <p:cNvSpPr txBox="1"/>
          <p:nvPr>
            <p:custDataLst>
              <p:tags r:id="rId5"/>
            </p:custDataLst>
          </p:nvPr>
        </p:nvSpPr>
        <p:spPr>
          <a:xfrm>
            <a:off x="2674268" y="6231850"/>
            <a:ext cx="1959607" cy="45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零售价：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138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568779" y="3278835"/>
            <a:ext cx="615553" cy="274948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祥龙献瑞</a:t>
            </a:r>
            <a:endParaRPr lang="zh-CN" altLang="en-US" sz="28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184332" y="3240304"/>
            <a:ext cx="332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lang="zh-CN" altLang="en-US" sz="28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142985" y="3588089"/>
            <a:ext cx="415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款</a:t>
            </a:r>
            <a:endParaRPr lang="zh-CN" altLang="en-US" sz="28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057645" y="3274071"/>
            <a:ext cx="615553" cy="274948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新禧茗香</a:t>
            </a:r>
            <a:endParaRPr lang="zh-CN" altLang="en-US" sz="28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8609307" y="3240304"/>
            <a:ext cx="332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endParaRPr lang="zh-CN" altLang="en-US" sz="28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8567960" y="3588089"/>
            <a:ext cx="415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款</a:t>
            </a:r>
            <a:endParaRPr lang="zh-CN" altLang="en-US" sz="28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0463433" y="3274070"/>
            <a:ext cx="615553" cy="296515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年年有鱼</a:t>
            </a:r>
            <a:endParaRPr lang="zh-CN" altLang="en-US" sz="28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11015095" y="3240304"/>
            <a:ext cx="332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endParaRPr lang="zh-CN" altLang="en-US" sz="28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10973748" y="3588089"/>
            <a:ext cx="415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款</a:t>
            </a:r>
            <a:endParaRPr lang="zh-CN" altLang="en-US" sz="28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2431863" cy="6858000"/>
          </a:xfrm>
          <a:prstGeom prst="rect">
            <a:avLst/>
          </a:prstGeom>
          <a:solidFill>
            <a:srgbClr val="A915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D77546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05876" y="555474"/>
            <a:ext cx="615553" cy="376196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spc="300" dirty="0">
                <a:solidFill>
                  <a:srgbClr val="FAED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新年香礼好物</a:t>
            </a:r>
            <a:endParaRPr lang="zh-CN" altLang="en-US" sz="2800" spc="300" dirty="0">
              <a:solidFill>
                <a:srgbClr val="FAED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 rot="5400000">
            <a:off x="-784617" y="1772698"/>
            <a:ext cx="28071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AED9C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HAPPY CHINESE NEW YEAR</a:t>
            </a:r>
            <a:endParaRPr lang="zh-CN" altLang="en-US" sz="1600" dirty="0">
              <a:solidFill>
                <a:srgbClr val="FAED9C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5143210" y="6230224"/>
            <a:ext cx="1959607" cy="45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零售价：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138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7612152" y="6237559"/>
            <a:ext cx="1959607" cy="45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零售价：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198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8"/>
            </p:custDataLst>
          </p:nvPr>
        </p:nvSpPr>
        <p:spPr>
          <a:xfrm>
            <a:off x="10032073" y="6230223"/>
            <a:ext cx="1959607" cy="45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零售价：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298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4889192" y="0"/>
            <a:ext cx="0" cy="669101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7352878" y="0"/>
            <a:ext cx="0" cy="669101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9763990" y="0"/>
            <a:ext cx="0" cy="669101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2" t="19764" r="28919" b="1880"/>
          <a:stretch>
            <a:fillRect/>
          </a:stretch>
        </p:blipFill>
        <p:spPr>
          <a:xfrm>
            <a:off x="4914593" y="-1742"/>
            <a:ext cx="2404224" cy="301039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4374" r="31601" b="4920"/>
          <a:stretch>
            <a:fillRect/>
          </a:stretch>
        </p:blipFill>
        <p:spPr>
          <a:xfrm>
            <a:off x="7371923" y="1"/>
            <a:ext cx="2369210" cy="300865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6" r="14729"/>
          <a:stretch>
            <a:fillRect/>
          </a:stretch>
        </p:blipFill>
        <p:spPr>
          <a:xfrm>
            <a:off x="2428010" y="0"/>
            <a:ext cx="2431045" cy="3010398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3172650" y="3274071"/>
            <a:ext cx="615553" cy="274948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招财进宝</a:t>
            </a:r>
            <a:endParaRPr lang="zh-CN" altLang="en-US" sz="28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724312" y="3240304"/>
            <a:ext cx="332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endParaRPr lang="zh-CN" altLang="en-US" sz="28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682965" y="3588089"/>
            <a:ext cx="415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款</a:t>
            </a:r>
            <a:endParaRPr lang="zh-CN" altLang="en-US" sz="28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9" name="文本框 98"/>
          <p:cNvSpPr txBox="1"/>
          <p:nvPr>
            <p:custDataLst>
              <p:tags r:id="rId4"/>
            </p:custDataLst>
          </p:nvPr>
        </p:nvSpPr>
        <p:spPr>
          <a:xfrm>
            <a:off x="2674268" y="6231850"/>
            <a:ext cx="1959607" cy="45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零售价：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328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568779" y="3278835"/>
            <a:ext cx="615553" cy="274948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蒸蒸日上</a:t>
            </a:r>
            <a:endParaRPr lang="zh-CN" altLang="en-US" sz="28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184332" y="3240304"/>
            <a:ext cx="332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</a:t>
            </a:r>
            <a:endParaRPr lang="zh-CN" altLang="en-US" sz="28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142985" y="3588089"/>
            <a:ext cx="415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款</a:t>
            </a:r>
            <a:endParaRPr lang="zh-CN" altLang="en-US" sz="28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057645" y="3274071"/>
            <a:ext cx="615553" cy="274948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柿柿如意</a:t>
            </a:r>
            <a:endParaRPr lang="zh-CN" altLang="en-US" sz="28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8609307" y="3240304"/>
            <a:ext cx="332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</a:t>
            </a:r>
            <a:endParaRPr lang="zh-CN" altLang="en-US" sz="28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8567960" y="3588089"/>
            <a:ext cx="415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款</a:t>
            </a:r>
            <a:endParaRPr lang="zh-CN" altLang="en-US" sz="28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2431863" cy="6858000"/>
          </a:xfrm>
          <a:prstGeom prst="rect">
            <a:avLst/>
          </a:prstGeom>
          <a:solidFill>
            <a:srgbClr val="A915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D77546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05876" y="555474"/>
            <a:ext cx="615553" cy="376196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spc="300" dirty="0">
                <a:solidFill>
                  <a:srgbClr val="FAED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新年香礼好物</a:t>
            </a:r>
            <a:endParaRPr lang="zh-CN" altLang="en-US" sz="2800" spc="300" dirty="0">
              <a:solidFill>
                <a:srgbClr val="FAED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 rot="5400000">
            <a:off x="-784617" y="1772698"/>
            <a:ext cx="28071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AED9C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HAPPY CHINESE NEW YEAR</a:t>
            </a:r>
            <a:endParaRPr lang="zh-CN" altLang="en-US" sz="1600" dirty="0">
              <a:solidFill>
                <a:srgbClr val="FAED9C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5143210" y="6230224"/>
            <a:ext cx="1959607" cy="45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零售价：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358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7612152" y="6237559"/>
            <a:ext cx="1959607" cy="45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零售价：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528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4889192" y="0"/>
            <a:ext cx="0" cy="669101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7352878" y="0"/>
            <a:ext cx="0" cy="669101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9763990" y="0"/>
            <a:ext cx="0" cy="669101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" t="10816" r="9189" b="5218"/>
          <a:stretch>
            <a:fillRect/>
          </a:stretch>
        </p:blipFill>
        <p:spPr>
          <a:xfrm>
            <a:off x="15090" y="0"/>
            <a:ext cx="1217691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28584" y="395475"/>
            <a:ext cx="1292662" cy="39395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7200" b="1" spc="300" dirty="0">
                <a:solidFill>
                  <a:srgbClr val="FAED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竹贺新年</a:t>
            </a:r>
            <a:endParaRPr lang="zh-CN" altLang="en-US" sz="7200" b="1" spc="300" dirty="0">
              <a:solidFill>
                <a:srgbClr val="FAED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 rot="5400000">
            <a:off x="712160" y="1259334"/>
            <a:ext cx="2097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AED9C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ZHU HE XIN NIAN</a:t>
            </a:r>
            <a:endParaRPr lang="zh-CN" altLang="en-US" dirty="0">
              <a:solidFill>
                <a:srgbClr val="FAED9C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" name="文本框 10"/>
          <p:cNvSpPr txBox="1"/>
          <p:nvPr/>
        </p:nvSpPr>
        <p:spPr>
          <a:xfrm>
            <a:off x="10607958" y="459152"/>
            <a:ext cx="1063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dirty="0">
                <a:solidFill>
                  <a:srgbClr val="FAED9C"/>
                </a:solidFill>
              </a:rPr>
              <a:t>HAPPY</a:t>
            </a:r>
            <a:endParaRPr lang="en-US" altLang="zh-CN" dirty="0">
              <a:solidFill>
                <a:srgbClr val="FAED9C"/>
              </a:solidFill>
            </a:endParaRPr>
          </a:p>
          <a:p>
            <a:pPr algn="r"/>
            <a:r>
              <a:rPr lang="en-US" altLang="zh-CN" dirty="0">
                <a:solidFill>
                  <a:srgbClr val="FAED9C"/>
                </a:solidFill>
              </a:rPr>
              <a:t>CHINESE</a:t>
            </a:r>
            <a:endParaRPr lang="en-US" altLang="zh-CN" dirty="0">
              <a:solidFill>
                <a:srgbClr val="FAED9C"/>
              </a:solidFill>
            </a:endParaRPr>
          </a:p>
          <a:p>
            <a:pPr algn="r"/>
            <a:r>
              <a:rPr lang="en-US" altLang="zh-CN" dirty="0">
                <a:solidFill>
                  <a:srgbClr val="FAED9C"/>
                </a:solidFill>
              </a:rPr>
              <a:t>YEAR</a:t>
            </a:r>
            <a:endParaRPr lang="zh-CN" altLang="en-US" dirty="0">
              <a:solidFill>
                <a:srgbClr val="FAED9C"/>
              </a:solidFill>
            </a:endParaRPr>
          </a:p>
        </p:txBody>
      </p:sp>
      <p:sp>
        <p:nvSpPr>
          <p:cNvPr id="3" name="文本框 11"/>
          <p:cNvSpPr txBox="1"/>
          <p:nvPr/>
        </p:nvSpPr>
        <p:spPr>
          <a:xfrm>
            <a:off x="2465663" y="45937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rgbClr val="FAED9C"/>
                </a:solidFill>
              </a:rPr>
              <a:t>零售价：</a:t>
            </a:r>
            <a:endParaRPr lang="zh-CN" altLang="en-US" sz="2400" dirty="0">
              <a:solidFill>
                <a:srgbClr val="FAED9C"/>
              </a:solidFill>
            </a:endParaRPr>
          </a:p>
        </p:txBody>
      </p:sp>
      <p:sp>
        <p:nvSpPr>
          <p:cNvPr id="4" name="文本框 12"/>
          <p:cNvSpPr txBox="1"/>
          <p:nvPr/>
        </p:nvSpPr>
        <p:spPr>
          <a:xfrm>
            <a:off x="2465935" y="1169960"/>
            <a:ext cx="22333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000" b="1" dirty="0">
                <a:solidFill>
                  <a:srgbClr val="FAED9C"/>
                </a:solidFill>
              </a:rPr>
              <a:t>138</a:t>
            </a:r>
            <a:r>
              <a:rPr lang="zh-CN" altLang="en-US" sz="6000" b="1" dirty="0">
                <a:solidFill>
                  <a:srgbClr val="FAED9C"/>
                </a:solidFill>
              </a:rPr>
              <a:t>元</a:t>
            </a:r>
            <a:endParaRPr lang="zh-CN" altLang="en-US" sz="6000" b="1" dirty="0">
              <a:solidFill>
                <a:srgbClr val="FAED9C"/>
              </a:solidFill>
            </a:endParaRPr>
          </a:p>
        </p:txBody>
      </p:sp>
      <p:sp>
        <p:nvSpPr>
          <p:cNvPr id="5" name="文本框 11"/>
          <p:cNvSpPr txBox="1"/>
          <p:nvPr>
            <p:custDataLst>
              <p:tags r:id="rId2"/>
            </p:custDataLst>
          </p:nvPr>
        </p:nvSpPr>
        <p:spPr>
          <a:xfrm>
            <a:off x="428625" y="4558665"/>
            <a:ext cx="4372610" cy="209677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rgbClr val="FAED9C"/>
                </a:solidFill>
              </a:rPr>
              <a:t>渠道价：</a:t>
            </a:r>
            <a:endParaRPr lang="zh-CN" altLang="en-US" sz="2000" dirty="0">
              <a:solidFill>
                <a:srgbClr val="FAED9C"/>
              </a:solidFill>
            </a:endParaRPr>
          </a:p>
          <a:p>
            <a:endParaRPr lang="en-US" altLang="zh-CN" sz="2000" dirty="0">
              <a:solidFill>
                <a:srgbClr val="FAED9C"/>
              </a:solidFill>
            </a:endParaRPr>
          </a:p>
          <a:p>
            <a:endParaRPr lang="en-US" altLang="zh-CN" sz="2000" dirty="0">
              <a:solidFill>
                <a:srgbClr val="FAED9C"/>
              </a:solidFill>
            </a:endParaRPr>
          </a:p>
          <a:p>
            <a:r>
              <a:rPr lang="en-US" altLang="zh-CN" sz="2000" dirty="0">
                <a:solidFill>
                  <a:srgbClr val="FAED9C"/>
                </a:solidFill>
              </a:rPr>
              <a:t>50</a:t>
            </a:r>
            <a:r>
              <a:rPr lang="zh-CN" altLang="en-US" sz="2000" dirty="0">
                <a:solidFill>
                  <a:srgbClr val="FAED9C"/>
                </a:solidFill>
              </a:rPr>
              <a:t>套以上</a:t>
            </a:r>
            <a:r>
              <a:rPr lang="en-US" altLang="zh-CN" sz="2000" dirty="0">
                <a:solidFill>
                  <a:srgbClr val="FAED9C"/>
                </a:solidFill>
              </a:rPr>
              <a:t>：99（</a:t>
            </a:r>
            <a:r>
              <a:rPr lang="zh-CN" altLang="en-US" sz="2000" dirty="0">
                <a:solidFill>
                  <a:srgbClr val="FAED9C"/>
                </a:solidFill>
              </a:rPr>
              <a:t>含普票</a:t>
            </a:r>
            <a:r>
              <a:rPr lang="en-US" altLang="zh-CN" sz="2000" dirty="0">
                <a:solidFill>
                  <a:srgbClr val="FAED9C"/>
                </a:solidFill>
              </a:rPr>
              <a:t>）、109（</a:t>
            </a:r>
            <a:r>
              <a:rPr lang="zh-CN" altLang="en-US" sz="2000" dirty="0">
                <a:solidFill>
                  <a:srgbClr val="FAED9C"/>
                </a:solidFill>
              </a:rPr>
              <a:t>含专票</a:t>
            </a:r>
            <a:r>
              <a:rPr lang="en-US" altLang="zh-CN" sz="2000" dirty="0">
                <a:solidFill>
                  <a:srgbClr val="FAED9C"/>
                </a:solidFill>
              </a:rPr>
              <a:t>）</a:t>
            </a:r>
            <a:endParaRPr lang="en-US" altLang="zh-CN" sz="2000" dirty="0">
              <a:solidFill>
                <a:srgbClr val="FAED9C"/>
              </a:solidFill>
            </a:endParaRPr>
          </a:p>
          <a:p>
            <a:r>
              <a:rPr lang="en-US" altLang="zh-CN" sz="2000" dirty="0">
                <a:solidFill>
                  <a:srgbClr val="FAED9C"/>
                </a:solidFill>
              </a:rPr>
              <a:t>（</a:t>
            </a:r>
            <a:r>
              <a:rPr lang="zh-CN" altLang="en-US" sz="2000" dirty="0">
                <a:solidFill>
                  <a:srgbClr val="FAED9C"/>
                </a:solidFill>
              </a:rPr>
              <a:t>以上报价均含一地运费</a:t>
            </a:r>
            <a:r>
              <a:rPr lang="en-US" altLang="zh-CN" sz="2000" dirty="0">
                <a:solidFill>
                  <a:srgbClr val="FAED9C"/>
                </a:solidFill>
              </a:rPr>
              <a:t>、</a:t>
            </a:r>
            <a:r>
              <a:rPr lang="zh-CN" altLang="en-US" sz="2000" dirty="0">
                <a:solidFill>
                  <a:srgbClr val="FAED9C"/>
                </a:solidFill>
              </a:rPr>
              <a:t>含税</a:t>
            </a:r>
            <a:r>
              <a:rPr lang="en-US" altLang="zh-CN" sz="2000" dirty="0">
                <a:solidFill>
                  <a:srgbClr val="FAED9C"/>
                </a:solidFill>
              </a:rPr>
              <a:t>）</a:t>
            </a:r>
            <a:endParaRPr lang="en-US" altLang="zh-CN" sz="2000" dirty="0">
              <a:solidFill>
                <a:srgbClr val="FAED9C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2" r="6409"/>
          <a:stretch>
            <a:fillRect/>
          </a:stretch>
        </p:blipFill>
        <p:spPr>
          <a:xfrm>
            <a:off x="8095281" y="0"/>
            <a:ext cx="4096719" cy="685800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05531" y="1454654"/>
            <a:ext cx="3262654" cy="369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产品参数</a:t>
            </a:r>
            <a:endParaRPr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手提袋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×1</a:t>
            </a:r>
            <a:endParaRPr lang="zh-CN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包装盒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外   盒：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249*159*72mm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手提袋：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280*200*100mm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新年香礼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枕套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×1</a:t>
            </a:r>
            <a:endParaRPr lang="zh-CN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古方枕芯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×1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2"/>
          <p:cNvSpPr txBox="1"/>
          <p:nvPr/>
        </p:nvSpPr>
        <p:spPr>
          <a:xfrm>
            <a:off x="305532" y="552615"/>
            <a:ext cx="3631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3600" dirty="0">
                <a:solidFill>
                  <a:srgbClr val="B116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竹贺新春</a:t>
            </a:r>
            <a:endParaRPr lang="zh-CN" altLang="en-US" sz="3600" dirty="0">
              <a:solidFill>
                <a:srgbClr val="B1162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2" r="6409"/>
          <a:stretch>
            <a:fillRect/>
          </a:stretch>
        </p:blipFill>
        <p:spPr>
          <a:xfrm>
            <a:off x="3783373" y="0"/>
            <a:ext cx="4096719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9" r="3806"/>
          <a:stretch>
            <a:fillRect/>
          </a:stretch>
        </p:blipFill>
        <p:spPr>
          <a:xfrm>
            <a:off x="8095280" y="0"/>
            <a:ext cx="409672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0" r="3125"/>
          <a:stretch>
            <a:fillRect/>
          </a:stretch>
        </p:blipFill>
        <p:spPr>
          <a:xfrm>
            <a:off x="3783372" y="0"/>
            <a:ext cx="409671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7" t="27793" r="19417" b="7818"/>
          <a:stretch>
            <a:fillRect/>
          </a:stretch>
        </p:blipFill>
        <p:spPr>
          <a:xfrm>
            <a:off x="-206375" y="0"/>
            <a:ext cx="12192000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28584" y="395475"/>
            <a:ext cx="1292662" cy="39395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7200" b="1" spc="300" dirty="0">
                <a:solidFill>
                  <a:srgbClr val="FAED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祥龙献瑞</a:t>
            </a:r>
            <a:endParaRPr lang="zh-CN" altLang="en-US" sz="7200" b="1" spc="300" dirty="0">
              <a:solidFill>
                <a:srgbClr val="FAED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 rot="5400000">
            <a:off x="473157" y="1515012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AED9C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XIANG LONG XIAN RUI</a:t>
            </a:r>
            <a:endParaRPr lang="zh-CN" altLang="en-US" dirty="0">
              <a:solidFill>
                <a:srgbClr val="FAED9C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625793" y="395475"/>
            <a:ext cx="1063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dirty="0">
                <a:solidFill>
                  <a:srgbClr val="FAED9C"/>
                </a:solidFill>
              </a:rPr>
              <a:t>HAPPY</a:t>
            </a:r>
            <a:endParaRPr lang="en-US" altLang="zh-CN" dirty="0">
              <a:solidFill>
                <a:srgbClr val="FAED9C"/>
              </a:solidFill>
            </a:endParaRPr>
          </a:p>
          <a:p>
            <a:pPr algn="r"/>
            <a:r>
              <a:rPr lang="en-US" altLang="zh-CN" dirty="0">
                <a:solidFill>
                  <a:srgbClr val="FAED9C"/>
                </a:solidFill>
              </a:rPr>
              <a:t>CHINESE</a:t>
            </a:r>
            <a:endParaRPr lang="en-US" altLang="zh-CN" dirty="0">
              <a:solidFill>
                <a:srgbClr val="FAED9C"/>
              </a:solidFill>
            </a:endParaRPr>
          </a:p>
          <a:p>
            <a:pPr algn="r"/>
            <a:r>
              <a:rPr lang="en-US" altLang="zh-CN" dirty="0">
                <a:solidFill>
                  <a:srgbClr val="FAED9C"/>
                </a:solidFill>
              </a:rPr>
              <a:t>YEAR</a:t>
            </a:r>
            <a:endParaRPr lang="zh-CN" altLang="en-US" dirty="0">
              <a:solidFill>
                <a:srgbClr val="FAED9C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225053" y="62620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AED9C"/>
                </a:solidFill>
              </a:rPr>
              <a:t>零售价：</a:t>
            </a:r>
            <a:endParaRPr lang="zh-CN" altLang="en-US" sz="2400" dirty="0">
              <a:solidFill>
                <a:srgbClr val="FAED9C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103405" y="1319008"/>
            <a:ext cx="22333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rgbClr val="FAED9C"/>
                </a:solidFill>
              </a:rPr>
              <a:t>138</a:t>
            </a:r>
            <a:r>
              <a:rPr lang="zh-CN" altLang="en-US" sz="6000" b="1" dirty="0">
                <a:solidFill>
                  <a:srgbClr val="FAED9C"/>
                </a:solidFill>
              </a:rPr>
              <a:t>元</a:t>
            </a:r>
            <a:endParaRPr lang="zh-CN" altLang="en-US" sz="6000" b="1" dirty="0">
              <a:solidFill>
                <a:srgbClr val="FAED9C"/>
              </a:solidFill>
            </a:endParaRPr>
          </a:p>
        </p:txBody>
      </p:sp>
      <p:sp>
        <p:nvSpPr>
          <p:cNvPr id="2" name="文本框 11"/>
          <p:cNvSpPr txBox="1"/>
          <p:nvPr>
            <p:custDataLst>
              <p:tags r:id="rId2"/>
            </p:custDataLst>
          </p:nvPr>
        </p:nvSpPr>
        <p:spPr>
          <a:xfrm>
            <a:off x="0" y="4558665"/>
            <a:ext cx="4630420" cy="209677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rgbClr val="FAED9C"/>
                </a:solidFill>
              </a:rPr>
              <a:t>渠道价：</a:t>
            </a:r>
            <a:endParaRPr lang="zh-CN" altLang="en-US" sz="2000" dirty="0">
              <a:solidFill>
                <a:srgbClr val="FAED9C"/>
              </a:solidFill>
            </a:endParaRPr>
          </a:p>
          <a:p>
            <a:endParaRPr lang="en-US" altLang="zh-CN" sz="2000" dirty="0">
              <a:solidFill>
                <a:srgbClr val="FAED9C"/>
              </a:solidFill>
            </a:endParaRPr>
          </a:p>
          <a:p>
            <a:r>
              <a:rPr lang="en-US" altLang="zh-CN" sz="2000" dirty="0">
                <a:solidFill>
                  <a:srgbClr val="FAED9C"/>
                </a:solidFill>
              </a:rPr>
              <a:t>50</a:t>
            </a:r>
            <a:r>
              <a:rPr lang="zh-CN" altLang="en-US" sz="2000" dirty="0">
                <a:solidFill>
                  <a:srgbClr val="FAED9C"/>
                </a:solidFill>
              </a:rPr>
              <a:t>套以上</a:t>
            </a:r>
            <a:r>
              <a:rPr lang="en-US" altLang="zh-CN" sz="2000" dirty="0">
                <a:solidFill>
                  <a:srgbClr val="FAED9C"/>
                </a:solidFill>
              </a:rPr>
              <a:t>：99（</a:t>
            </a:r>
            <a:r>
              <a:rPr lang="zh-CN" altLang="en-US" sz="2000" dirty="0">
                <a:solidFill>
                  <a:srgbClr val="FAED9C"/>
                </a:solidFill>
              </a:rPr>
              <a:t>含普票</a:t>
            </a:r>
            <a:r>
              <a:rPr lang="en-US" altLang="zh-CN" sz="2000" dirty="0">
                <a:solidFill>
                  <a:srgbClr val="FAED9C"/>
                </a:solidFill>
              </a:rPr>
              <a:t>）、109（</a:t>
            </a:r>
            <a:r>
              <a:rPr lang="zh-CN" altLang="en-US" sz="2000" dirty="0">
                <a:solidFill>
                  <a:srgbClr val="FAED9C"/>
                </a:solidFill>
              </a:rPr>
              <a:t>含专票</a:t>
            </a:r>
            <a:r>
              <a:rPr lang="en-US" altLang="zh-CN" sz="2000" dirty="0">
                <a:solidFill>
                  <a:srgbClr val="FAED9C"/>
                </a:solidFill>
              </a:rPr>
              <a:t>）</a:t>
            </a:r>
            <a:endParaRPr lang="en-US" altLang="zh-CN" sz="2000" dirty="0">
              <a:solidFill>
                <a:srgbClr val="FAED9C"/>
              </a:solidFill>
            </a:endParaRPr>
          </a:p>
          <a:p>
            <a:r>
              <a:rPr lang="en-US" altLang="zh-CN" sz="2000" dirty="0">
                <a:solidFill>
                  <a:srgbClr val="FAED9C"/>
                </a:solidFill>
              </a:rPr>
              <a:t>（</a:t>
            </a:r>
            <a:r>
              <a:rPr lang="zh-CN" altLang="en-US" sz="2000" dirty="0">
                <a:solidFill>
                  <a:srgbClr val="FAED9C"/>
                </a:solidFill>
              </a:rPr>
              <a:t>以上报价均含一地运费</a:t>
            </a:r>
            <a:r>
              <a:rPr lang="en-US" altLang="zh-CN" sz="2000" dirty="0">
                <a:solidFill>
                  <a:srgbClr val="FAED9C"/>
                </a:solidFill>
              </a:rPr>
              <a:t>、</a:t>
            </a:r>
            <a:r>
              <a:rPr lang="zh-CN" altLang="en-US" sz="2000" dirty="0">
                <a:solidFill>
                  <a:srgbClr val="FAED9C"/>
                </a:solidFill>
              </a:rPr>
              <a:t>含税</a:t>
            </a:r>
            <a:r>
              <a:rPr lang="en-US" altLang="zh-CN" sz="2000" dirty="0">
                <a:solidFill>
                  <a:srgbClr val="FAED9C"/>
                </a:solidFill>
              </a:rPr>
              <a:t>）</a:t>
            </a:r>
            <a:endParaRPr lang="en-US" altLang="zh-CN" sz="2000" dirty="0">
              <a:solidFill>
                <a:srgbClr val="FAED9C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7" r="32729"/>
          <a:stretch>
            <a:fillRect/>
          </a:stretch>
        </p:blipFill>
        <p:spPr>
          <a:xfrm>
            <a:off x="6173490" y="0"/>
            <a:ext cx="2970510" cy="6858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7" r="16180"/>
          <a:stretch>
            <a:fillRect/>
          </a:stretch>
        </p:blipFill>
        <p:spPr>
          <a:xfrm>
            <a:off x="9221491" y="0"/>
            <a:ext cx="2970509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1" r="28286"/>
          <a:stretch>
            <a:fillRect/>
          </a:stretch>
        </p:blipFill>
        <p:spPr>
          <a:xfrm>
            <a:off x="3125491" y="0"/>
            <a:ext cx="2970507" cy="685800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05531" y="1454654"/>
            <a:ext cx="3262654" cy="4382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产品参数</a:t>
            </a:r>
            <a:endParaRPr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手提袋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×1</a:t>
            </a:r>
            <a:endParaRPr lang="zh-CN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精装盒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外   盒：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200*243*50mm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手提袋：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280*200*100mm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新年香礼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眼罩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×1</a:t>
            </a:r>
            <a:endParaRPr lang="zh-CN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润眼贴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×1</a:t>
            </a:r>
            <a:endParaRPr lang="zh-CN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新年红包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×3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2"/>
          <p:cNvSpPr txBox="1"/>
          <p:nvPr/>
        </p:nvSpPr>
        <p:spPr>
          <a:xfrm>
            <a:off x="305532" y="552615"/>
            <a:ext cx="3631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3600" dirty="0">
                <a:solidFill>
                  <a:srgbClr val="B116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祥龙献瑞</a:t>
            </a:r>
            <a:endParaRPr lang="zh-CN" altLang="en-US" sz="3600" dirty="0">
              <a:solidFill>
                <a:srgbClr val="B1162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" t="15467" r="11002" b="188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28584" y="395475"/>
            <a:ext cx="1292662" cy="39395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7200" b="1" spc="300" dirty="0">
                <a:solidFill>
                  <a:srgbClr val="FAED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新禧茗香</a:t>
            </a:r>
            <a:endParaRPr lang="zh-CN" altLang="en-US" sz="7200" b="1" spc="300" dirty="0">
              <a:solidFill>
                <a:srgbClr val="FAED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 rot="5400000">
            <a:off x="643873" y="1344293"/>
            <a:ext cx="226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AED9C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XIN XI MING XIANG</a:t>
            </a:r>
            <a:endParaRPr lang="zh-CN" altLang="en-US" dirty="0">
              <a:solidFill>
                <a:srgbClr val="FAED9C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625793" y="395475"/>
            <a:ext cx="1063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dirty="0">
                <a:solidFill>
                  <a:srgbClr val="FAED9C"/>
                </a:solidFill>
              </a:rPr>
              <a:t>HAPPY</a:t>
            </a:r>
            <a:endParaRPr lang="en-US" altLang="zh-CN" dirty="0">
              <a:solidFill>
                <a:srgbClr val="FAED9C"/>
              </a:solidFill>
            </a:endParaRPr>
          </a:p>
          <a:p>
            <a:pPr algn="r"/>
            <a:r>
              <a:rPr lang="en-US" altLang="zh-CN" dirty="0">
                <a:solidFill>
                  <a:srgbClr val="FAED9C"/>
                </a:solidFill>
              </a:rPr>
              <a:t>CHINESE</a:t>
            </a:r>
            <a:endParaRPr lang="en-US" altLang="zh-CN" dirty="0">
              <a:solidFill>
                <a:srgbClr val="FAED9C"/>
              </a:solidFill>
            </a:endParaRPr>
          </a:p>
          <a:p>
            <a:pPr algn="r"/>
            <a:r>
              <a:rPr lang="en-US" altLang="zh-CN" dirty="0">
                <a:solidFill>
                  <a:srgbClr val="FAED9C"/>
                </a:solidFill>
              </a:rPr>
              <a:t>YEAR</a:t>
            </a:r>
            <a:endParaRPr lang="zh-CN" altLang="en-US" dirty="0">
              <a:solidFill>
                <a:srgbClr val="FAED9C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42198" y="50745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AED9C"/>
                </a:solidFill>
              </a:rPr>
              <a:t>零售价：</a:t>
            </a:r>
            <a:endParaRPr lang="zh-CN" altLang="en-US" sz="2400" dirty="0">
              <a:solidFill>
                <a:srgbClr val="FAED9C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42470" y="1209788"/>
            <a:ext cx="22333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rgbClr val="FAED9C"/>
                </a:solidFill>
              </a:rPr>
              <a:t>198</a:t>
            </a:r>
            <a:r>
              <a:rPr lang="zh-CN" altLang="en-US" sz="6000" b="1" dirty="0">
                <a:solidFill>
                  <a:srgbClr val="FAED9C"/>
                </a:solidFill>
              </a:rPr>
              <a:t>元</a:t>
            </a:r>
            <a:endParaRPr lang="zh-CN" altLang="en-US" sz="6000" b="1" dirty="0">
              <a:solidFill>
                <a:srgbClr val="FAED9C"/>
              </a:solidFill>
            </a:endParaRPr>
          </a:p>
        </p:txBody>
      </p:sp>
      <p:sp>
        <p:nvSpPr>
          <p:cNvPr id="5" name="文本框 11"/>
          <p:cNvSpPr txBox="1"/>
          <p:nvPr>
            <p:custDataLst>
              <p:tags r:id="rId2"/>
            </p:custDataLst>
          </p:nvPr>
        </p:nvSpPr>
        <p:spPr>
          <a:xfrm>
            <a:off x="0" y="4558665"/>
            <a:ext cx="4630420" cy="209677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solidFill>
                  <a:srgbClr val="FAED9C"/>
                </a:solidFill>
              </a:rPr>
              <a:t>渠道价：</a:t>
            </a:r>
            <a:endParaRPr lang="zh-CN" altLang="en-US" sz="2000" dirty="0">
              <a:solidFill>
                <a:srgbClr val="FAED9C"/>
              </a:solidFill>
            </a:endParaRPr>
          </a:p>
          <a:p>
            <a:endParaRPr lang="en-US" altLang="zh-CN" sz="2000" dirty="0">
              <a:solidFill>
                <a:srgbClr val="FAED9C"/>
              </a:solidFill>
            </a:endParaRPr>
          </a:p>
          <a:p>
            <a:r>
              <a:rPr lang="en-US" altLang="zh-CN" sz="2000" dirty="0">
                <a:solidFill>
                  <a:srgbClr val="FAED9C"/>
                </a:solidFill>
              </a:rPr>
              <a:t>50</a:t>
            </a:r>
            <a:r>
              <a:rPr lang="zh-CN" altLang="en-US" sz="2000" dirty="0">
                <a:solidFill>
                  <a:srgbClr val="FAED9C"/>
                </a:solidFill>
              </a:rPr>
              <a:t>套以上</a:t>
            </a:r>
            <a:r>
              <a:rPr lang="en-US" altLang="zh-CN" sz="2000" dirty="0">
                <a:solidFill>
                  <a:srgbClr val="FAED9C"/>
                </a:solidFill>
              </a:rPr>
              <a:t>：139（</a:t>
            </a:r>
            <a:r>
              <a:rPr lang="zh-CN" altLang="en-US" sz="2000" dirty="0">
                <a:solidFill>
                  <a:srgbClr val="FAED9C"/>
                </a:solidFill>
              </a:rPr>
              <a:t>含普票</a:t>
            </a:r>
            <a:r>
              <a:rPr lang="en-US" altLang="zh-CN" sz="2000" dirty="0">
                <a:solidFill>
                  <a:srgbClr val="FAED9C"/>
                </a:solidFill>
              </a:rPr>
              <a:t>）、156（</a:t>
            </a:r>
            <a:r>
              <a:rPr lang="zh-CN" altLang="en-US" sz="2000" dirty="0">
                <a:solidFill>
                  <a:srgbClr val="FAED9C"/>
                </a:solidFill>
              </a:rPr>
              <a:t>含专票</a:t>
            </a:r>
            <a:r>
              <a:rPr lang="en-US" altLang="zh-CN" sz="2000" dirty="0">
                <a:solidFill>
                  <a:srgbClr val="FAED9C"/>
                </a:solidFill>
              </a:rPr>
              <a:t>）</a:t>
            </a:r>
            <a:endParaRPr lang="en-US" altLang="zh-CN" sz="2000" dirty="0">
              <a:solidFill>
                <a:srgbClr val="FAED9C"/>
              </a:solidFill>
            </a:endParaRPr>
          </a:p>
          <a:p>
            <a:r>
              <a:rPr lang="en-US" altLang="zh-CN" sz="2000" dirty="0">
                <a:solidFill>
                  <a:srgbClr val="FAED9C"/>
                </a:solidFill>
              </a:rPr>
              <a:t>（</a:t>
            </a:r>
            <a:r>
              <a:rPr lang="zh-CN" altLang="en-US" sz="2000" dirty="0">
                <a:solidFill>
                  <a:srgbClr val="FAED9C"/>
                </a:solidFill>
              </a:rPr>
              <a:t>以上报价均含一地运费</a:t>
            </a:r>
            <a:r>
              <a:rPr lang="en-US" altLang="zh-CN" sz="2000" dirty="0">
                <a:solidFill>
                  <a:srgbClr val="FAED9C"/>
                </a:solidFill>
              </a:rPr>
              <a:t>、</a:t>
            </a:r>
            <a:r>
              <a:rPr lang="zh-CN" altLang="en-US" sz="2000" dirty="0">
                <a:solidFill>
                  <a:srgbClr val="FAED9C"/>
                </a:solidFill>
              </a:rPr>
              <a:t>含税</a:t>
            </a:r>
            <a:r>
              <a:rPr lang="en-US" altLang="zh-CN" sz="2000" dirty="0">
                <a:solidFill>
                  <a:srgbClr val="FAED9C"/>
                </a:solidFill>
              </a:rPr>
              <a:t>）</a:t>
            </a:r>
            <a:endParaRPr lang="en-US" altLang="zh-CN" sz="2000" dirty="0">
              <a:solidFill>
                <a:srgbClr val="FAED9C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8" r="23098"/>
          <a:stretch>
            <a:fillRect/>
          </a:stretch>
        </p:blipFill>
        <p:spPr>
          <a:xfrm>
            <a:off x="6173492" y="0"/>
            <a:ext cx="2970507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8" r="21148"/>
          <a:stretch>
            <a:fillRect/>
          </a:stretch>
        </p:blipFill>
        <p:spPr>
          <a:xfrm>
            <a:off x="9221492" y="0"/>
            <a:ext cx="2970508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1" r="7869" b="3492"/>
          <a:stretch>
            <a:fillRect/>
          </a:stretch>
        </p:blipFill>
        <p:spPr>
          <a:xfrm>
            <a:off x="3125492" y="0"/>
            <a:ext cx="2970507" cy="685800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05531" y="1454654"/>
            <a:ext cx="3262654" cy="5490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产品参数</a:t>
            </a:r>
            <a:endParaRPr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手提袋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×1</a:t>
            </a:r>
            <a:endParaRPr lang="zh-CN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外封套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精装盒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外   盒：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295*230*81mm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手提袋：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320*255*100mm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新年香礼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白茶无火香氛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×1</a:t>
            </a:r>
            <a:endParaRPr lang="zh-CN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白茶蜡烛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×1</a:t>
            </a:r>
            <a:endParaRPr lang="zh-CN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桂花香囊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×1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火柴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×1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盒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扩香棒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×6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红包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×3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2"/>
          <p:cNvSpPr txBox="1"/>
          <p:nvPr/>
        </p:nvSpPr>
        <p:spPr>
          <a:xfrm>
            <a:off x="305532" y="552615"/>
            <a:ext cx="3631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3600" dirty="0">
                <a:solidFill>
                  <a:srgbClr val="B116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新禧茗香</a:t>
            </a:r>
            <a:endParaRPr lang="zh-CN" altLang="en-US" sz="3600" dirty="0">
              <a:solidFill>
                <a:srgbClr val="B1162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COMMONDATA" val="eyJoZGlkIjoiYTc5NWExYTdlNjc2NjhjYjI3OWM4NzVkZmJlZjQ0NWYifQ=="/>
  <p:tag name="commondata" val="eyJoZGlkIjoiODI2YzZiOThmYjA4YzQ5ZGI3NDJkMTUwN2JkMjFlNWQifQ==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1640</Words>
  <Application>WPS 演示</Application>
  <PresentationFormat>宽屏</PresentationFormat>
  <Paragraphs>337</Paragraphs>
  <Slides>19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9" baseType="lpstr">
      <vt:lpstr>Arial</vt:lpstr>
      <vt:lpstr>宋体</vt:lpstr>
      <vt:lpstr>Wingdings</vt:lpstr>
      <vt:lpstr>微软雅黑</vt:lpstr>
      <vt:lpstr>微软雅黑 Light</vt:lpstr>
      <vt:lpstr>等线</vt:lpstr>
      <vt:lpstr>Arial Unicode MS</vt:lpstr>
      <vt:lpstr>等线 Light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礼享家罗掌柜</cp:lastModifiedBy>
  <cp:revision>103</cp:revision>
  <dcterms:created xsi:type="dcterms:W3CDTF">2024-10-30T11:55:00Z</dcterms:created>
  <dcterms:modified xsi:type="dcterms:W3CDTF">2024-10-31T06:55:38Z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9A130986BF0D42E1ABE2C69C306B99C7_13</vt:lpwstr>
  </property>
  <property fmtid="{D5CDD505-2E9C-101B-9397-08002B2CF9AE}" pid="3" name="KSOProductBuildVer">
    <vt:lpwstr>2052-12.1.0.18608</vt:lpwstr>
  </property>
</Properties>
</file>