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06" r:id="rId3"/>
    <p:sldId id="511" r:id="rId4"/>
    <p:sldId id="416" r:id="rId6"/>
    <p:sldId id="381" r:id="rId7"/>
    <p:sldId id="287" r:id="rId8"/>
    <p:sldId id="376" r:id="rId9"/>
    <p:sldId id="396" r:id="rId10"/>
    <p:sldId id="379" r:id="rId11"/>
    <p:sldId id="380" r:id="rId12"/>
    <p:sldId id="284" r:id="rId13"/>
    <p:sldId id="280" r:id="rId14"/>
    <p:sldId id="285" r:id="rId15"/>
    <p:sldId id="286" r:id="rId16"/>
    <p:sldId id="408" r:id="rId17"/>
    <p:sldId id="435" r:id="rId18"/>
    <p:sldId id="409" r:id="rId19"/>
    <p:sldId id="417" r:id="rId20"/>
    <p:sldId id="407" r:id="rId21"/>
    <p:sldId id="378" r:id="rId22"/>
    <p:sldId id="411" r:id="rId23"/>
    <p:sldId id="637" r:id="rId24"/>
    <p:sldId id="640" r:id="rId25"/>
    <p:sldId id="641" r:id="rId26"/>
    <p:sldId id="642" r:id="rId27"/>
    <p:sldId id="643" r:id="rId28"/>
    <p:sldId id="644" r:id="rId29"/>
    <p:sldId id="443" r:id="rId30"/>
    <p:sldId id="444" r:id="rId31"/>
    <p:sldId id="445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454" r:id="rId41"/>
    <p:sldId id="455" r:id="rId42"/>
    <p:sldId id="456" r:id="rId43"/>
    <p:sldId id="457" r:id="rId44"/>
    <p:sldId id="458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71" r:id="rId58"/>
    <p:sldId id="472" r:id="rId59"/>
    <p:sldId id="473" r:id="rId60"/>
    <p:sldId id="474" r:id="rId61"/>
    <p:sldId id="475" r:id="rId62"/>
    <p:sldId id="476" r:id="rId63"/>
    <p:sldId id="477" r:id="rId64"/>
    <p:sldId id="478" r:id="rId65"/>
    <p:sldId id="479" r:id="rId66"/>
    <p:sldId id="480" r:id="rId67"/>
    <p:sldId id="612" r:id="rId68"/>
    <p:sldId id="483" r:id="rId69"/>
    <p:sldId id="484" r:id="rId70"/>
    <p:sldId id="485" r:id="rId71"/>
    <p:sldId id="508" r:id="rId72"/>
    <p:sldId id="509" r:id="rId73"/>
    <p:sldId id="487" r:id="rId74"/>
    <p:sldId id="488" r:id="rId75"/>
    <p:sldId id="491" r:id="rId76"/>
    <p:sldId id="493" r:id="rId77"/>
    <p:sldId id="497" r:id="rId78"/>
    <p:sldId id="495" r:id="rId79"/>
    <p:sldId id="630" r:id="rId80"/>
    <p:sldId id="498" r:id="rId81"/>
    <p:sldId id="501" r:id="rId82"/>
    <p:sldId id="502" r:id="rId83"/>
    <p:sldId id="503" r:id="rId84"/>
    <p:sldId id="504" r:id="rId85"/>
    <p:sldId id="375" r:id="rId86"/>
  </p:sldIdLst>
  <p:sldSz cx="12192000" cy="6858000"/>
  <p:notesSz cx="6858000" cy="9144000"/>
  <p:custDataLst>
    <p:tags r:id="rId9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1" name="Administrator" initials="A" lastIdx="2" clrIdx="0"/>
  <p:cmAuthor id="2" name="Mingxuan Han" initials="M" lastIdx="30" clrIdx="1"/>
  <p:cmAuthor id="3" name="Jing Wu" initials="J" lastIdx="1" clrIdx="2"/>
  <p:cmAuthor id="4" name="yh" initials="y" lastIdx="1" clrIdx="0"/>
  <p:cmAuthor id="5" name="作者" initials="作" lastIdx="0" clrIdx="3"/>
  <p:cmAuthor id="6" name="USER-" initials="U" lastIdx="1" clrIdx="0"/>
  <p:cmAuthor id="7" name="MG" initials="M" lastIdx="1" clrIdx="0"/>
  <p:cmAuthor id="8" name="祖杰伦" initials="祖" lastIdx="2" clrIdx="1"/>
  <p:cmAuthor id="9" name="hasee" initials="h" lastIdx="1" clrIdx="0"/>
  <p:cmAuthor id="10" name="未知用户23" initials="未" lastIdx="1" clrIdx="31"/>
  <p:cmAuthor id="11" name="未知用户24" initials="未" lastIdx="1" clrIdx="32"/>
  <p:cmAuthor id="12" name="86183" initials="8" lastIdx="1" clrIdx="29"/>
  <p:cmAuthor id="13" name="amyzhang" initials="a" lastIdx="1" clrIdx="0"/>
  <p:cmAuthor id="14" name="未知用户5" initials="未" lastIdx="1" clrIdx="13"/>
  <p:cmAuthor id="15" name="未知用户6" initials="未" lastIdx="1" clrIdx="14"/>
  <p:cmAuthor id="16" name="未知用户7" initials="未" lastIdx="1" clrIdx="15"/>
  <p:cmAuthor id="17" name="未知用户8" initials="未" lastIdx="1" clrIdx="16"/>
  <p:cmAuthor id="18" name="未知用户9" initials="未" lastIdx="1" clrIdx="17"/>
  <p:cmAuthor id="19" name="未知用户10" initials="未" lastIdx="1" clrIdx="18"/>
  <p:cmAuthor id="20" name="未知用户11" initials="未" lastIdx="1" clrIdx="19"/>
  <p:cmAuthor id="21" name="未知用户12" initials="未" lastIdx="1" clrIdx="20"/>
  <p:cmAuthor id="22" name="未知用户13" initials="未" lastIdx="1" clrIdx="21"/>
  <p:cmAuthor id="23" name="未知用户14" initials="未" lastIdx="1" clrIdx="22"/>
  <p:cmAuthor id="24" name="未知用户15" initials="未" lastIdx="1" clrIdx="23"/>
  <p:cmAuthor id="25" name="未知用户16" initials="未" lastIdx="1" clrIdx="24"/>
  <p:cmAuthor id="26" name="未知用户17" initials="未" lastIdx="1" clrIdx="25"/>
  <p:cmAuthor id="27" name="未知用户18" initials="未" lastIdx="1" clrIdx="26"/>
  <p:cmAuthor id="28" name="未知用户19" initials="未" lastIdx="1" clrIdx="27"/>
  <p:cmAuthor id="29" name="未知用户20" initials="未" lastIdx="1" clrIdx="28"/>
  <p:cmAuthor id="30" name="未知用户21" initials="未" lastIdx="1" clrIdx="29"/>
  <p:cmAuthor id="31" name="未知用户22" initials="未" lastIdx="1" clrIdx="30"/>
  <p:cmAuthor id="76" name="Ying" initials="Y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7"/>
    <a:srgbClr val="FFF2CA"/>
    <a:srgbClr val="CAA064"/>
    <a:srgbClr val="F3BF52"/>
    <a:srgbClr val="843F0B"/>
    <a:srgbClr val="5A0000"/>
    <a:srgbClr val="370707"/>
    <a:srgbClr val="570101"/>
    <a:srgbClr val="F9EDD8"/>
    <a:srgbClr val="F5D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92" y="60"/>
      </p:cViewPr>
      <p:guideLst>
        <p:guide orient="horz" pos="2160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gs" Target="tags/tag348.xml"/><Relationship Id="rId90" Type="http://schemas.openxmlformats.org/officeDocument/2006/relationships/commentAuthors" Target="commentAuthors.xml"/><Relationship Id="rId9" Type="http://schemas.openxmlformats.org/officeDocument/2006/relationships/slide" Target="slides/slide6.xml"/><Relationship Id="rId89" Type="http://schemas.openxmlformats.org/officeDocument/2006/relationships/tableStyles" Target="tableStyles.xml"/><Relationship Id="rId88" Type="http://schemas.openxmlformats.org/officeDocument/2006/relationships/viewProps" Target="viewProps.xml"/><Relationship Id="rId87" Type="http://schemas.openxmlformats.org/officeDocument/2006/relationships/presProps" Target="presProps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9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0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9525" y="-133350"/>
            <a:ext cx="12211050" cy="7124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-106680"/>
            <a:ext cx="12192000" cy="7169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r9/53tyw59x13z3f9gh3n025hd00000gn/T/com.kingsoft.wpsoffice.mac/picturecompress_20241101095226/output_1.jpgoutput_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-163830" y="0"/>
            <a:ext cx="12489180" cy="7025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8.xml"/><Relationship Id="rId15" Type="http://schemas.openxmlformats.org/officeDocument/2006/relationships/tags" Target="../tags/tag7.xml"/><Relationship Id="rId14" Type="http://schemas.openxmlformats.org/officeDocument/2006/relationships/tags" Target="../tags/tag6.xml"/><Relationship Id="rId13" Type="http://schemas.openxmlformats.org/officeDocument/2006/relationships/tags" Target="../tags/tag5.xml"/><Relationship Id="rId12" Type="http://schemas.openxmlformats.org/officeDocument/2006/relationships/tags" Target="../tags/tag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3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16.png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15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40.xml"/><Relationship Id="rId23" Type="http://schemas.openxmlformats.org/officeDocument/2006/relationships/image" Target="../media/image19.png"/><Relationship Id="rId22" Type="http://schemas.openxmlformats.org/officeDocument/2006/relationships/image" Target="../media/image18.jpeg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tags" Target="../tags/tag23.xml"/><Relationship Id="rId19" Type="http://schemas.openxmlformats.org/officeDocument/2006/relationships/image" Target="../media/image17.jpeg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3.xml"/><Relationship Id="rId2" Type="http://schemas.openxmlformats.org/officeDocument/2006/relationships/image" Target="../media/image21.jpeg"/><Relationship Id="rId1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image" Target="../media/image24.pn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image" Target="../media/image25.png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image" Target="../media/image28.png"/><Relationship Id="rId2" Type="http://schemas.openxmlformats.org/officeDocument/2006/relationships/tags" Target="../tags/tag52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8.xml"/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0.xml"/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tags" Target="../tags/tag5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image" Target="../media/image31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37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3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image" Target="../media/image39.png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image" Target="../media/image38.png"/><Relationship Id="rId10" Type="http://schemas.openxmlformats.org/officeDocument/2006/relationships/tags" Target="../tags/tag70.xml"/><Relationship Id="rId1" Type="http://schemas.openxmlformats.org/officeDocument/2006/relationships/tags" Target="../tags/tag6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3.xml"/><Relationship Id="rId5" Type="http://schemas.openxmlformats.org/officeDocument/2006/relationships/image" Target="../media/image41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5.xml"/><Relationship Id="rId3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8.xml"/><Relationship Id="rId3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9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1" Type="http://schemas.openxmlformats.org/officeDocument/2006/relationships/slideLayout" Target="../slideLayouts/slideLayout1.xml"/><Relationship Id="rId50" Type="http://schemas.openxmlformats.org/officeDocument/2006/relationships/tags" Target="../tags/tag135.xml"/><Relationship Id="rId5" Type="http://schemas.openxmlformats.org/officeDocument/2006/relationships/tags" Target="../tags/tag97.xml"/><Relationship Id="rId49" Type="http://schemas.openxmlformats.org/officeDocument/2006/relationships/image" Target="../media/image55.png"/><Relationship Id="rId48" Type="http://schemas.openxmlformats.org/officeDocument/2006/relationships/tags" Target="../tags/tag134.xml"/><Relationship Id="rId47" Type="http://schemas.openxmlformats.org/officeDocument/2006/relationships/image" Target="../media/image54.png"/><Relationship Id="rId46" Type="http://schemas.openxmlformats.org/officeDocument/2006/relationships/tags" Target="../tags/tag133.xml"/><Relationship Id="rId45" Type="http://schemas.openxmlformats.org/officeDocument/2006/relationships/tags" Target="../tags/tag132.xml"/><Relationship Id="rId44" Type="http://schemas.openxmlformats.org/officeDocument/2006/relationships/tags" Target="../tags/tag131.xml"/><Relationship Id="rId43" Type="http://schemas.openxmlformats.org/officeDocument/2006/relationships/tags" Target="../tags/tag130.xml"/><Relationship Id="rId42" Type="http://schemas.openxmlformats.org/officeDocument/2006/relationships/tags" Target="../tags/tag129.xml"/><Relationship Id="rId41" Type="http://schemas.openxmlformats.org/officeDocument/2006/relationships/tags" Target="../tags/tag128.xml"/><Relationship Id="rId40" Type="http://schemas.openxmlformats.org/officeDocument/2006/relationships/tags" Target="../tags/tag127.xml"/><Relationship Id="rId4" Type="http://schemas.openxmlformats.org/officeDocument/2006/relationships/tags" Target="../tags/tag96.xml"/><Relationship Id="rId39" Type="http://schemas.openxmlformats.org/officeDocument/2006/relationships/tags" Target="../tags/tag126.xml"/><Relationship Id="rId38" Type="http://schemas.openxmlformats.org/officeDocument/2006/relationships/tags" Target="../tags/tag125.xml"/><Relationship Id="rId37" Type="http://schemas.openxmlformats.org/officeDocument/2006/relationships/image" Target="../media/image53.jpeg"/><Relationship Id="rId36" Type="http://schemas.openxmlformats.org/officeDocument/2006/relationships/tags" Target="../tags/tag124.xml"/><Relationship Id="rId35" Type="http://schemas.openxmlformats.org/officeDocument/2006/relationships/image" Target="../media/image52.jpeg"/><Relationship Id="rId34" Type="http://schemas.openxmlformats.org/officeDocument/2006/relationships/tags" Target="../tags/tag123.xml"/><Relationship Id="rId33" Type="http://schemas.openxmlformats.org/officeDocument/2006/relationships/image" Target="../media/image51.jpeg"/><Relationship Id="rId32" Type="http://schemas.openxmlformats.org/officeDocument/2006/relationships/tags" Target="../tags/tag122.xml"/><Relationship Id="rId31" Type="http://schemas.openxmlformats.org/officeDocument/2006/relationships/tags" Target="../tags/tag121.xml"/><Relationship Id="rId30" Type="http://schemas.openxmlformats.org/officeDocument/2006/relationships/tags" Target="../tags/tag120.xml"/><Relationship Id="rId3" Type="http://schemas.openxmlformats.org/officeDocument/2006/relationships/tags" Target="../tags/tag95.xml"/><Relationship Id="rId29" Type="http://schemas.openxmlformats.org/officeDocument/2006/relationships/tags" Target="../tags/tag119.xml"/><Relationship Id="rId28" Type="http://schemas.openxmlformats.org/officeDocument/2006/relationships/tags" Target="../tags/tag118.xml"/><Relationship Id="rId27" Type="http://schemas.openxmlformats.org/officeDocument/2006/relationships/tags" Target="../tags/tag117.xml"/><Relationship Id="rId26" Type="http://schemas.openxmlformats.org/officeDocument/2006/relationships/tags" Target="../tags/tag116.xml"/><Relationship Id="rId25" Type="http://schemas.openxmlformats.org/officeDocument/2006/relationships/tags" Target="../tags/tag115.xml"/><Relationship Id="rId24" Type="http://schemas.openxmlformats.org/officeDocument/2006/relationships/tags" Target="../tags/tag114.xml"/><Relationship Id="rId23" Type="http://schemas.openxmlformats.org/officeDocument/2006/relationships/tags" Target="../tags/tag113.xml"/><Relationship Id="rId22" Type="http://schemas.openxmlformats.org/officeDocument/2006/relationships/tags" Target="../tags/tag112.xml"/><Relationship Id="rId21" Type="http://schemas.openxmlformats.org/officeDocument/2006/relationships/tags" Target="../tags/tag111.xml"/><Relationship Id="rId20" Type="http://schemas.openxmlformats.org/officeDocument/2006/relationships/tags" Target="../tags/tag110.xml"/><Relationship Id="rId2" Type="http://schemas.openxmlformats.org/officeDocument/2006/relationships/tags" Target="../tags/tag94.xml"/><Relationship Id="rId19" Type="http://schemas.openxmlformats.org/officeDocument/2006/relationships/tags" Target="../tags/tag109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image" Target="../media/image50.png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61.png"/><Relationship Id="rId2" Type="http://schemas.openxmlformats.org/officeDocument/2006/relationships/tags" Target="../tags/tag143.xml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61.xml"/><Relationship Id="rId5" Type="http://schemas.openxmlformats.org/officeDocument/2006/relationships/image" Target="../media/image41.png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3.xml"/><Relationship Id="rId1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4.xml"/><Relationship Id="rId1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image" Target="../media/image45.jpeg"/><Relationship Id="rId7" Type="http://schemas.openxmlformats.org/officeDocument/2006/relationships/image" Target="../media/image65.jpeg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7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183.xml"/><Relationship Id="rId5" Type="http://schemas.openxmlformats.org/officeDocument/2006/relationships/image" Target="../media/image69.png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4.xml"/><Relationship Id="rId1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7.xml"/><Relationship Id="rId5" Type="http://schemas.openxmlformats.org/officeDocument/2006/relationships/image" Target="../media/image72.png"/><Relationship Id="rId4" Type="http://schemas.openxmlformats.org/officeDocument/2006/relationships/tags" Target="../tags/tag186.xml"/><Relationship Id="rId3" Type="http://schemas.openxmlformats.org/officeDocument/2006/relationships/image" Target="../media/image71.png"/><Relationship Id="rId2" Type="http://schemas.openxmlformats.org/officeDocument/2006/relationships/tags" Target="../tags/tag185.xml"/><Relationship Id="rId1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png"/><Relationship Id="rId8" Type="http://schemas.openxmlformats.org/officeDocument/2006/relationships/image" Target="../media/image75.png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image" Target="../media/image74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93.xml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9.xml"/><Relationship Id="rId1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image" Target="../media/image82.png"/><Relationship Id="rId2" Type="http://schemas.openxmlformats.org/officeDocument/2006/relationships/tags" Target="../tags/tag200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7.xml"/><Relationship Id="rId1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2" Type="http://schemas.openxmlformats.org/officeDocument/2006/relationships/slideLayout" Target="../slideLayouts/slideLayout1.xml"/><Relationship Id="rId51" Type="http://schemas.openxmlformats.org/officeDocument/2006/relationships/tags" Target="../tags/tag251.xml"/><Relationship Id="rId50" Type="http://schemas.openxmlformats.org/officeDocument/2006/relationships/image" Target="../media/image86.png"/><Relationship Id="rId5" Type="http://schemas.openxmlformats.org/officeDocument/2006/relationships/tags" Target="../tags/tag211.xml"/><Relationship Id="rId49" Type="http://schemas.openxmlformats.org/officeDocument/2006/relationships/image" Target="../media/image85.jpeg"/><Relationship Id="rId48" Type="http://schemas.openxmlformats.org/officeDocument/2006/relationships/tags" Target="../tags/tag250.xml"/><Relationship Id="rId47" Type="http://schemas.openxmlformats.org/officeDocument/2006/relationships/tags" Target="../tags/tag249.xml"/><Relationship Id="rId46" Type="http://schemas.openxmlformats.org/officeDocument/2006/relationships/tags" Target="../tags/tag248.xml"/><Relationship Id="rId45" Type="http://schemas.openxmlformats.org/officeDocument/2006/relationships/tags" Target="../tags/tag247.xml"/><Relationship Id="rId44" Type="http://schemas.openxmlformats.org/officeDocument/2006/relationships/tags" Target="../tags/tag246.xml"/><Relationship Id="rId43" Type="http://schemas.openxmlformats.org/officeDocument/2006/relationships/tags" Target="../tags/tag245.xml"/><Relationship Id="rId42" Type="http://schemas.openxmlformats.org/officeDocument/2006/relationships/tags" Target="../tags/tag244.xml"/><Relationship Id="rId41" Type="http://schemas.openxmlformats.org/officeDocument/2006/relationships/tags" Target="../tags/tag243.xml"/><Relationship Id="rId40" Type="http://schemas.openxmlformats.org/officeDocument/2006/relationships/tags" Target="../tags/tag242.xml"/><Relationship Id="rId4" Type="http://schemas.openxmlformats.org/officeDocument/2006/relationships/tags" Target="../tags/tag210.xml"/><Relationship Id="rId39" Type="http://schemas.openxmlformats.org/officeDocument/2006/relationships/tags" Target="../tags/tag241.xml"/><Relationship Id="rId38" Type="http://schemas.openxmlformats.org/officeDocument/2006/relationships/tags" Target="../tags/tag240.xml"/><Relationship Id="rId37" Type="http://schemas.openxmlformats.org/officeDocument/2006/relationships/image" Target="../media/image84.jpeg"/><Relationship Id="rId36" Type="http://schemas.openxmlformats.org/officeDocument/2006/relationships/tags" Target="../tags/tag239.xml"/><Relationship Id="rId35" Type="http://schemas.openxmlformats.org/officeDocument/2006/relationships/tags" Target="../tags/tag238.xml"/><Relationship Id="rId34" Type="http://schemas.openxmlformats.org/officeDocument/2006/relationships/tags" Target="../tags/tag237.xml"/><Relationship Id="rId33" Type="http://schemas.openxmlformats.org/officeDocument/2006/relationships/tags" Target="../tags/tag236.xml"/><Relationship Id="rId32" Type="http://schemas.openxmlformats.org/officeDocument/2006/relationships/tags" Target="../tags/tag235.xml"/><Relationship Id="rId31" Type="http://schemas.openxmlformats.org/officeDocument/2006/relationships/tags" Target="../tags/tag234.xml"/><Relationship Id="rId30" Type="http://schemas.openxmlformats.org/officeDocument/2006/relationships/tags" Target="../tags/tag233.xml"/><Relationship Id="rId3" Type="http://schemas.openxmlformats.org/officeDocument/2006/relationships/tags" Target="../tags/tag209.xml"/><Relationship Id="rId29" Type="http://schemas.openxmlformats.org/officeDocument/2006/relationships/tags" Target="../tags/tag232.xml"/><Relationship Id="rId28" Type="http://schemas.openxmlformats.org/officeDocument/2006/relationships/tags" Target="../tags/tag231.xml"/><Relationship Id="rId27" Type="http://schemas.openxmlformats.org/officeDocument/2006/relationships/tags" Target="../tags/tag230.xml"/><Relationship Id="rId26" Type="http://schemas.openxmlformats.org/officeDocument/2006/relationships/tags" Target="../tags/tag229.xml"/><Relationship Id="rId25" Type="http://schemas.openxmlformats.org/officeDocument/2006/relationships/image" Target="../media/image54.png"/><Relationship Id="rId24" Type="http://schemas.openxmlformats.org/officeDocument/2006/relationships/tags" Target="../tags/tag228.xml"/><Relationship Id="rId23" Type="http://schemas.openxmlformats.org/officeDocument/2006/relationships/tags" Target="../tags/tag227.xml"/><Relationship Id="rId22" Type="http://schemas.openxmlformats.org/officeDocument/2006/relationships/tags" Target="../tags/tag226.xml"/><Relationship Id="rId21" Type="http://schemas.openxmlformats.org/officeDocument/2006/relationships/tags" Target="../tags/tag225.xml"/><Relationship Id="rId20" Type="http://schemas.openxmlformats.org/officeDocument/2006/relationships/tags" Target="../tags/tag224.xml"/><Relationship Id="rId2" Type="http://schemas.openxmlformats.org/officeDocument/2006/relationships/image" Target="../media/image83.jpeg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image" Target="../media/image50.png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2.xml"/><Relationship Id="rId1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3.xml"/><Relationship Id="rId1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258.xml"/><Relationship Id="rId5" Type="http://schemas.openxmlformats.org/officeDocument/2006/relationships/image" Target="../media/image69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91.png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image" Target="../media/image90.png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64.xml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93.png"/><Relationship Id="rId1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image" Target="../media/image94.png"/><Relationship Id="rId1" Type="http://schemas.openxmlformats.org/officeDocument/2006/relationships/tags" Target="../tags/tag265.xml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tags" Target="../tags/tag271.xml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6.xml"/><Relationship Id="rId4" Type="http://schemas.openxmlformats.org/officeDocument/2006/relationships/image" Target="../media/image98.png"/><Relationship Id="rId3" Type="http://schemas.openxmlformats.org/officeDocument/2006/relationships/tags" Target="../tags/tag275.xml"/><Relationship Id="rId2" Type="http://schemas.openxmlformats.org/officeDocument/2006/relationships/image" Target="../media/image97.png"/><Relationship Id="rId1" Type="http://schemas.openxmlformats.org/officeDocument/2006/relationships/tags" Target="../tags/tag274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image" Target="../media/image101.png"/><Relationship Id="rId7" Type="http://schemas.openxmlformats.org/officeDocument/2006/relationships/tags" Target="../tags/tag281.xml"/><Relationship Id="rId6" Type="http://schemas.openxmlformats.org/officeDocument/2006/relationships/tags" Target="../tags/tag280.xml"/><Relationship Id="rId5" Type="http://schemas.openxmlformats.org/officeDocument/2006/relationships/tags" Target="../tags/tag279.xml"/><Relationship Id="rId4" Type="http://schemas.openxmlformats.org/officeDocument/2006/relationships/image" Target="../media/image100.png"/><Relationship Id="rId3" Type="http://schemas.openxmlformats.org/officeDocument/2006/relationships/tags" Target="../tags/tag27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77.xml"/><Relationship Id="rId19" Type="http://schemas.openxmlformats.org/officeDocument/2006/relationships/tags" Target="../tags/tag287.xml"/><Relationship Id="rId18" Type="http://schemas.openxmlformats.org/officeDocument/2006/relationships/image" Target="../media/image93.png"/><Relationship Id="rId17" Type="http://schemas.openxmlformats.org/officeDocument/2006/relationships/image" Target="../media/image105.png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1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6.png"/><Relationship Id="rId1" Type="http://schemas.openxmlformats.org/officeDocument/2006/relationships/tags" Target="../tags/tag288.xm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01.xml"/><Relationship Id="rId13" Type="http://schemas.openxmlformats.org/officeDocument/2006/relationships/image" Target="../media/image109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108.png"/><Relationship Id="rId1" Type="http://schemas.openxmlformats.org/officeDocument/2006/relationships/tags" Target="../tags/tag292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image" Target="../media/image112.png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image" Target="../media/image111.png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12.xml"/><Relationship Id="rId16" Type="http://schemas.openxmlformats.org/officeDocument/2006/relationships/image" Target="../media/image115.png"/><Relationship Id="rId15" Type="http://schemas.openxmlformats.org/officeDocument/2006/relationships/tags" Target="../tags/tag311.xml"/><Relationship Id="rId14" Type="http://schemas.openxmlformats.org/officeDocument/2006/relationships/image" Target="../media/image114.png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image" Target="../media/image113.png"/><Relationship Id="rId10" Type="http://schemas.openxmlformats.org/officeDocument/2006/relationships/tags" Target="../tags/tag308.xml"/><Relationship Id="rId1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117.png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18.xml"/><Relationship Id="rId12" Type="http://schemas.openxmlformats.org/officeDocument/2006/relationships/image" Target="../media/image119.png"/><Relationship Id="rId11" Type="http://schemas.openxmlformats.org/officeDocument/2006/relationships/image" Target="../media/image118.png"/><Relationship Id="rId10" Type="http://schemas.openxmlformats.org/officeDocument/2006/relationships/tags" Target="../tags/tag317.xml"/><Relationship Id="rId1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image" Target="../media/image124.png"/><Relationship Id="rId1" Type="http://schemas.openxmlformats.org/officeDocument/2006/relationships/tags" Target="../tags/tag322.xml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image" Target="../media/image126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0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image" Target="../media/image135.png"/><Relationship Id="rId4" Type="http://schemas.openxmlformats.org/officeDocument/2006/relationships/tags" Target="../tags/tag336.xml"/><Relationship Id="rId3" Type="http://schemas.openxmlformats.org/officeDocument/2006/relationships/image" Target="../media/image134.png"/><Relationship Id="rId2" Type="http://schemas.openxmlformats.org/officeDocument/2006/relationships/tags" Target="../tags/tag335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3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image" Target="../media/image136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47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1" descr="/private/var/folders/r9/53tyw59x13z3f9gh3n025hd00000gn/T/com.kingsoft.wpsoffice.mac/picturecompress_20241031111743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23812"/>
            <a:ext cx="12306300" cy="6900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文本框 3"/>
          <p:cNvSpPr txBox="1"/>
          <p:nvPr/>
        </p:nvSpPr>
        <p:spPr>
          <a:xfrm>
            <a:off x="619125" y="3959225"/>
            <a:ext cx="4460875" cy="3984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000" b="1">
                <a:solidFill>
                  <a:srgbClr val="C9A063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SNAKE YEARGIFT BOX SOLUTION</a:t>
            </a:r>
            <a:endParaRPr lang="zh-CN" altLang="zh-CN" sz="2000" b="1">
              <a:solidFill>
                <a:srgbClr val="C9A063"/>
              </a:solidFill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</p:txBody>
      </p:sp>
      <p:sp>
        <p:nvSpPr>
          <p:cNvPr id="3077" name="文本框 4"/>
          <p:cNvSpPr txBox="1"/>
          <p:nvPr/>
        </p:nvSpPr>
        <p:spPr>
          <a:xfrm>
            <a:off x="7443788" y="6083300"/>
            <a:ext cx="4460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r"/>
            <a:r>
              <a:rPr lang="zh-CN" altLang="zh-CN" sz="1200">
                <a:latin typeface="思源黑体 CN Medium" panose="020B0500000000000000" charset="-122"/>
                <a:ea typeface="思源黑体 CN Medium" panose="020B0500000000000000" charset="-122"/>
                <a:sym typeface="微软雅黑" panose="020B0503020204020204" charset="-122"/>
              </a:rPr>
              <a:t>MAY THE NEW YEAR BRING MANY GOODTHINGS AND RICH BLESSINGS TO YOU AND ALL THOSE YOU LOVE</a:t>
            </a:r>
            <a:endParaRPr lang="zh-CN" altLang="zh-CN" sz="1200">
              <a:latin typeface="思源黑体 CN Medium" panose="020B0500000000000000" charset="-122"/>
              <a:ea typeface="思源黑体 CN Medium" panose="020B0500000000000000" charset="-122"/>
              <a:sym typeface="微软雅黑" panose="020B0503020204020204" charset="-122"/>
            </a:endParaRPr>
          </a:p>
        </p:txBody>
      </p:sp>
      <p:sp>
        <p:nvSpPr>
          <p:cNvPr id="3078" name="文本框 8"/>
          <p:cNvSpPr txBox="1"/>
          <p:nvPr/>
        </p:nvSpPr>
        <p:spPr>
          <a:xfrm>
            <a:off x="619125" y="6243638"/>
            <a:ext cx="2108200" cy="306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1400" b="1">
                <a:solidFill>
                  <a:srgbClr val="C9A063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中国节礼文创品牌</a:t>
            </a:r>
            <a:endParaRPr lang="zh-CN" altLang="en-US" sz="1400" b="1">
              <a:solidFill>
                <a:srgbClr val="C9A063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资源 900@4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619125" y="2499360"/>
            <a:ext cx="7954645" cy="12401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5562" y="-69850"/>
            <a:ext cx="12368213" cy="7010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3314" name="rect"/>
          <p:cNvSpPr/>
          <p:nvPr>
            <p:custDataLst>
              <p:tags r:id="rId1"/>
            </p:custDataLst>
          </p:nvPr>
        </p:nvSpPr>
        <p:spPr>
          <a:xfrm>
            <a:off x="390525" y="4425950"/>
            <a:ext cx="11506200" cy="1828800"/>
          </a:xfrm>
          <a:prstGeom prst="rect">
            <a:avLst/>
          </a:prstGeom>
          <a:solidFill>
            <a:srgbClr val="FFE6BF"/>
          </a:solidFill>
          <a:ln w="9525">
            <a:noFill/>
          </a:ln>
        </p:spPr>
        <p:txBody>
          <a:bodyPr anchor="t" anchorCtr="0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315" name="文本框 20"/>
          <p:cNvSpPr txBox="1"/>
          <p:nvPr>
            <p:custDataLst>
              <p:tags r:id="rId2"/>
            </p:custDataLst>
          </p:nvPr>
        </p:nvSpPr>
        <p:spPr>
          <a:xfrm>
            <a:off x="2457450" y="4492625"/>
            <a:ext cx="215265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坚果巴旦木</a:t>
            </a:r>
            <a:r>
              <a:rPr lang="en-US" altLang="zh-CN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100g</a:t>
            </a:r>
            <a:endParaRPr lang="en-US" altLang="zh-CN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316" name="文本框 21"/>
          <p:cNvSpPr txBox="1"/>
          <p:nvPr>
            <p:custDataLst>
              <p:tags r:id="rId3"/>
            </p:custDataLst>
          </p:nvPr>
        </p:nvSpPr>
        <p:spPr>
          <a:xfrm>
            <a:off x="2767013" y="4778375"/>
            <a:ext cx="1533525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口感独特营养丰富 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口感香醇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品质上佳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嫩催仁心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3317" name="picture 56" descr="/private/var/folders/r9/53tyw59x13z3f9gh3n025hd00000gn/T/com.kingsoft.wpsoffice.mac/picturecompress_20241031111743/output_13.pngoutput_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05100" y="4926013"/>
            <a:ext cx="141288" cy="134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56" descr="/private/var/folders/r9/53tyw59x13z3f9gh3n025hd00000gn/T/com.kingsoft.wpsoffice.mac/picturecompress_20241031111743/output_14.pngoutput_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10050" y="4926013"/>
            <a:ext cx="141288" cy="134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54" descr="/private/var/folders/r9/53tyw59x13z3f9gh3n025hd00000gn/T/com.kingsoft.wpsoffice.mac/picturecompress_20241031111743/output_15.pngoutput_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3057525" y="5226050"/>
            <a:ext cx="57150" cy="58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54" descr="/private/var/folders/r9/53tyw59x13z3f9gh3n025hd00000gn/T/com.kingsoft.wpsoffice.mac/picturecompress_20241031111743/output_16.pngoutput_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3057525" y="5491163"/>
            <a:ext cx="57150" cy="5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54" descr="/private/var/folders/r9/53tyw59x13z3f9gh3n025hd00000gn/T/com.kingsoft.wpsoffice.mac/picturecompress_20241031111743/output_17.pngoutput_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3057525" y="5772150"/>
            <a:ext cx="57150" cy="58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2" name="文本框 36"/>
          <p:cNvSpPr txBox="1"/>
          <p:nvPr>
            <p:custDataLst>
              <p:tags r:id="rId11"/>
            </p:custDataLst>
          </p:nvPr>
        </p:nvSpPr>
        <p:spPr>
          <a:xfrm>
            <a:off x="8050530" y="4478020"/>
            <a:ext cx="2072005" cy="7321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草本味核桃</a:t>
            </a:r>
            <a:r>
              <a:rPr lang="en-US" altLang="zh-CN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108g</a:t>
            </a:r>
            <a:endParaRPr lang="en-US" altLang="zh-CN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ts val="2500"/>
              </a:lnSpc>
            </a:pPr>
            <a:endParaRPr lang="en-US" altLang="zh-CN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323" name="文本框 37"/>
          <p:cNvSpPr txBox="1"/>
          <p:nvPr>
            <p:custDataLst>
              <p:tags r:id="rId12"/>
            </p:custDataLst>
          </p:nvPr>
        </p:nvSpPr>
        <p:spPr>
          <a:xfrm>
            <a:off x="8235950" y="4768850"/>
            <a:ext cx="1533525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皮薄易剥不涩口 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开口易剥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颗粒饱满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清香浓郁</a:t>
            </a:r>
            <a:endParaRPr lang="zh-CN" altLang="en-US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3324" name="picture 56" descr="/private/var/folders/r9/53tyw59x13z3f9gh3n025hd00000gn/T/com.kingsoft.wpsoffice.mac/picturecompress_20241031111743/output_18.pngoutput_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23250" y="4918075"/>
            <a:ext cx="141288" cy="13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56" descr="/private/var/folders/r9/53tyw59x13z3f9gh3n025hd00000gn/T/com.kingsoft.wpsoffice.mac/picturecompress_20241031111743/output_19.pngoutput_1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01200" y="4926013"/>
            <a:ext cx="141288" cy="134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54" descr="/private/var/folders/r9/53tyw59x13z3f9gh3n025hd00000gn/T/com.kingsoft.wpsoffice.mac/picturecompress_20241031111743/output_20.pngoutput_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53450" y="5218113"/>
            <a:ext cx="57150" cy="5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7" name="picture 54" descr="/private/var/folders/r9/53tyw59x13z3f9gh3n025hd00000gn/T/com.kingsoft.wpsoffice.mac/picturecompress_20241031111743/output_21.pngoutput_2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53450" y="5481638"/>
            <a:ext cx="57150" cy="5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picture 54" descr="/private/var/folders/r9/53tyw59x13z3f9gh3n025hd00000gn/T/com.kingsoft.wpsoffice.mac/picturecompress_20241031111743/output_22.pngoutput_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53450" y="5764213"/>
            <a:ext cx="57150" cy="5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9" name="文本框 5"/>
          <p:cNvSpPr txBox="1"/>
          <p:nvPr/>
        </p:nvSpPr>
        <p:spPr>
          <a:xfrm>
            <a:off x="293688" y="279400"/>
            <a:ext cx="2411412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配置二：美味坚果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3331" name="图片 9" descr="/private/var/folders/r9/53tyw59x13z3f9gh3n025hd00000gn/T/com.kingsoft.wpsoffice.mac/picturecompress_20241031111743/output_23.jpgoutput_2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90525" y="903288"/>
            <a:ext cx="5886450" cy="3567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2" name="文本框 2"/>
          <p:cNvSpPr txBox="1"/>
          <p:nvPr>
            <p:custDataLst>
              <p:tags r:id="rId20"/>
            </p:custDataLst>
          </p:nvPr>
        </p:nvSpPr>
        <p:spPr>
          <a:xfrm>
            <a:off x="4867275" y="393700"/>
            <a:ext cx="3086100" cy="4111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坚果来源知名品牌代工厂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3333" name="图片 3" descr="/private/var/folders/r9/53tyw59x13z3f9gh3n025hd00000gn/T/com.kingsoft.wpsoffice.mac/picturecompress_20241031111743/output_24.jpgoutput_2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276975" y="904875"/>
            <a:ext cx="5619750" cy="356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/private/var/folders/r9/53tyw59x13z3f9gh3n025hd00000gn/T/com.kingsoft.wpsoffice.mac/picturecompress_20241031111743/output_51.pngoutput_51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11381105" y="312420"/>
            <a:ext cx="515620" cy="50800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2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338" name="文本框 5"/>
          <p:cNvSpPr txBox="1"/>
          <p:nvPr/>
        </p:nvSpPr>
        <p:spPr>
          <a:xfrm>
            <a:off x="412750" y="279400"/>
            <a:ext cx="352679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配置三：财运掼蛋（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副）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339" name="文本框 2"/>
          <p:cNvSpPr txBox="1"/>
          <p:nvPr/>
        </p:nvSpPr>
        <p:spPr>
          <a:xfrm>
            <a:off x="412750" y="1203325"/>
            <a:ext cx="2273300" cy="1038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掼蛋在手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欢乐不休 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4" descr="/private/var/folders/r9/53tyw59x13z3f9gh3n025hd00000gn/T/com.kingsoft.wpsoffice.mac/picturecompress_20241031111743/output_8.pngoutput_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215495" cy="687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93688" y="279400"/>
            <a:ext cx="36671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配置四：祝福红包</a:t>
            </a:r>
            <a:endParaRPr lang="zh-CN" b="1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688" y="969963"/>
            <a:ext cx="4710113" cy="129381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每个红包都是不同的祝福</a:t>
            </a:r>
            <a:endParaRPr lang="zh-CN" altLang="en-US" sz="2400" b="1" noProof="1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顺心意</a:t>
            </a:r>
            <a:r>
              <a:rPr lang="en-US" altLang="zh-CN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多喜乐</a:t>
            </a:r>
            <a:endParaRPr lang="zh-CN" altLang="en-US" sz="2400" b="1" noProof="1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聚财气</a:t>
            </a:r>
            <a:r>
              <a:rPr lang="en-US" altLang="zh-CN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焕新颜</a:t>
            </a:r>
            <a:endParaRPr lang="zh-CN" altLang="en-US" sz="2400" b="1" noProof="1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皆如意</a:t>
            </a:r>
            <a:r>
              <a:rPr lang="en-US" altLang="zh-CN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lang="zh-CN" altLang="en-US" sz="2400" b="1" noProof="1">
                <a:solidFill>
                  <a:schemeClr val="accent3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迎福年</a:t>
            </a:r>
            <a:endParaRPr lang="zh-CN" altLang="en-US" sz="2400" b="1" noProof="1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 noProof="1">
              <a:solidFill>
                <a:schemeClr val="accent3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740" y="6271895"/>
            <a:ext cx="226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F2CA"/>
                </a:solidFill>
              </a:rPr>
              <a:t>红包尺寸：</a:t>
            </a:r>
            <a:r>
              <a:rPr lang="en-US" altLang="zh-CN" sz="1400" dirty="0">
                <a:solidFill>
                  <a:srgbClr val="FFF2CA"/>
                </a:solidFill>
              </a:rPr>
              <a:t>85*170mm</a:t>
            </a:r>
            <a:endParaRPr lang="en-US" altLang="zh-CN" sz="1400" dirty="0">
              <a:solidFill>
                <a:srgbClr val="FFF2CA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26.pngoutput_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0160"/>
            <a:ext cx="12231370" cy="6880860"/>
          </a:xfrm>
          <a:prstGeom prst="rect">
            <a:avLst/>
          </a:prstGeom>
        </p:spPr>
      </p:pic>
      <p:sp>
        <p:nvSpPr>
          <p:cNvPr id="16386" name="文本框 5"/>
          <p:cNvSpPr txBox="1"/>
          <p:nvPr/>
        </p:nvSpPr>
        <p:spPr>
          <a:xfrm>
            <a:off x="293688" y="279400"/>
            <a:ext cx="366712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>
                <a:solidFill>
                  <a:srgbClr val="FFF2CA"/>
                </a:solidFill>
                <a:latin typeface="Arial" panose="020B0604020202020204" pitchFamily="34" charset="0"/>
                <a:ea typeface="微软雅黑" panose="020B0503020204020204" charset="-122"/>
              </a:rPr>
              <a:t>配置五：有福对联</a:t>
            </a:r>
            <a:endParaRPr lang="zh-CN" altLang="zh-CN" b="1">
              <a:solidFill>
                <a:srgbClr val="FFF2CA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387" name="文本框 2"/>
          <p:cNvSpPr txBox="1"/>
          <p:nvPr/>
        </p:nvSpPr>
        <p:spPr>
          <a:xfrm>
            <a:off x="293688" y="874713"/>
            <a:ext cx="4775200" cy="12938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F2CA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新的一年福运满满。</a:t>
            </a:r>
            <a:endParaRPr lang="zh-CN" altLang="en-US" sz="2800" b="1">
              <a:solidFill>
                <a:srgbClr val="FFF2CA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388" name="文本框 4"/>
          <p:cNvSpPr txBox="1"/>
          <p:nvPr/>
        </p:nvSpPr>
        <p:spPr>
          <a:xfrm>
            <a:off x="293688" y="1792288"/>
            <a:ext cx="4114800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FFF2CA"/>
                </a:solidFill>
                <a:latin typeface="Arial" panose="020B0604020202020204" pitchFamily="34" charset="0"/>
                <a:ea typeface="微软雅黑" panose="020B0503020204020204" charset="-122"/>
              </a:rPr>
              <a:t>上联：春光耀辉满堂春</a:t>
            </a:r>
            <a:endParaRPr lang="zh-CN" altLang="zh-CN" sz="1400">
              <a:solidFill>
                <a:srgbClr val="FFF2CA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FFF2CA"/>
                </a:solidFill>
                <a:latin typeface="Arial" panose="020B0604020202020204" pitchFamily="34" charset="0"/>
                <a:ea typeface="微软雅黑" panose="020B0503020204020204" charset="-122"/>
              </a:rPr>
              <a:t>下联：福星高照全家福</a:t>
            </a:r>
            <a:endParaRPr lang="zh-CN" altLang="zh-CN" sz="1400">
              <a:solidFill>
                <a:srgbClr val="FFF2CA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FFF2CA"/>
                </a:solidFill>
                <a:latin typeface="Arial" panose="020B0604020202020204" pitchFamily="34" charset="0"/>
                <a:ea typeface="微软雅黑" panose="020B0503020204020204" charset="-122"/>
              </a:rPr>
              <a:t>横批：福光满堂</a:t>
            </a:r>
            <a:endParaRPr lang="zh-CN" altLang="zh-CN" sz="1400">
              <a:solidFill>
                <a:srgbClr val="FFF2CA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688" y="3401695"/>
            <a:ext cx="2261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F2CA"/>
                </a:solidFill>
              </a:rPr>
              <a:t>对联尺寸：</a:t>
            </a:r>
            <a:endParaRPr lang="zh-CN" altLang="en-US" sz="1400" dirty="0">
              <a:solidFill>
                <a:srgbClr val="FFF2CA"/>
              </a:solidFill>
            </a:endParaRPr>
          </a:p>
          <a:p>
            <a:r>
              <a:rPr lang="zh-CN" altLang="en-US" sz="1400" dirty="0">
                <a:solidFill>
                  <a:srgbClr val="FFF2CA"/>
                </a:solidFill>
              </a:rPr>
              <a:t>横批：</a:t>
            </a:r>
            <a:r>
              <a:rPr lang="en-US" altLang="zh-CN" sz="1400" dirty="0">
                <a:solidFill>
                  <a:srgbClr val="FFF2CA"/>
                </a:solidFill>
              </a:rPr>
              <a:t>165*500mm</a:t>
            </a:r>
            <a:endParaRPr lang="en-US" altLang="zh-CN" sz="1400" dirty="0">
              <a:solidFill>
                <a:srgbClr val="FFF2CA"/>
              </a:solidFill>
            </a:endParaRPr>
          </a:p>
          <a:p>
            <a:r>
              <a:rPr lang="zh-CN" altLang="en-US" sz="1400" dirty="0">
                <a:solidFill>
                  <a:srgbClr val="FFF2CA"/>
                </a:solidFill>
              </a:rPr>
              <a:t>上下联：</a:t>
            </a:r>
            <a:r>
              <a:rPr lang="en-US" altLang="zh-CN" sz="1400" dirty="0">
                <a:solidFill>
                  <a:srgbClr val="FFF2CA"/>
                </a:solidFill>
              </a:rPr>
              <a:t>165*900mm</a:t>
            </a:r>
            <a:endParaRPr lang="en-US" altLang="zh-CN" sz="1400" dirty="0">
              <a:solidFill>
                <a:srgbClr val="FFF2CA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/01节礼/01节礼/新年/渲染/图片1(1).png图片1(1)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" y="-101600"/>
            <a:ext cx="12192000" cy="7068457"/>
          </a:xfrm>
          <a:prstGeom prst="rect">
            <a:avLst/>
          </a:prstGeom>
        </p:spPr>
      </p:pic>
      <p:sp>
        <p:nvSpPr>
          <p:cNvPr id="17411" name="文本框 5"/>
          <p:cNvSpPr txBox="1"/>
          <p:nvPr/>
        </p:nvSpPr>
        <p:spPr>
          <a:xfrm>
            <a:off x="627063" y="1803400"/>
            <a:ext cx="2600325" cy="15859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包装盖即挂历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翻个面就能用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412" name="文本框 6"/>
          <p:cNvSpPr txBox="1"/>
          <p:nvPr/>
        </p:nvSpPr>
        <p:spPr>
          <a:xfrm>
            <a:off x="627063" y="3187700"/>
            <a:ext cx="3941762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我们把包装盖二次利用起来，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通过新的设计，将它变成挂历，完成又一次的延续。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413" name="文本框 1"/>
          <p:cNvSpPr txBox="1"/>
          <p:nvPr/>
        </p:nvSpPr>
        <p:spPr>
          <a:xfrm>
            <a:off x="627063" y="679450"/>
            <a:ext cx="36671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配置六：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挂历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5383530" y="5887085"/>
            <a:ext cx="2933156" cy="0"/>
          </a:xfrm>
          <a:prstGeom prst="line">
            <a:avLst/>
          </a:prstGeom>
          <a:ln w="12700" cmpd="sng">
            <a:solidFill>
              <a:srgbClr val="CAA064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2751455" y="5657215"/>
            <a:ext cx="26320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礼盒内配备流苏，可以挂在日历上。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/private/var/folders/r9/53tyw59x13z3f9gh3n025hd00000gn/T/com.kingsoft.wpsoffice.mac/picturecompress_20241031111743/output_29.pngoutput_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4226560" y="2019935"/>
            <a:ext cx="3762375" cy="376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文本框 5"/>
          <p:cNvSpPr txBox="1"/>
          <p:nvPr/>
        </p:nvSpPr>
        <p:spPr>
          <a:xfrm>
            <a:off x="4795838" y="660400"/>
            <a:ext cx="2601912" cy="606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开盖现钱坤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460" name="文本框 8"/>
          <p:cNvSpPr txBox="1"/>
          <p:nvPr/>
        </p:nvSpPr>
        <p:spPr>
          <a:xfrm>
            <a:off x="4686300" y="1266825"/>
            <a:ext cx="28400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心意满满铜钱布局</a:t>
            </a:r>
            <a:endParaRPr lang="zh-CN" altLang="en-US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461" name="文本框 9"/>
          <p:cNvSpPr txBox="1"/>
          <p:nvPr/>
        </p:nvSpPr>
        <p:spPr>
          <a:xfrm>
            <a:off x="1141413" y="3552825"/>
            <a:ext cx="2911972" cy="45845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坚果</a:t>
            </a:r>
            <a:r>
              <a:rPr lang="en-US" altLang="zh-CN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(</a:t>
            </a:r>
            <a:r>
              <a:rPr lang="zh-CN" altLang="en-US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巴旦木</a:t>
            </a:r>
            <a:r>
              <a:rPr lang="en-US" altLang="zh-CN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100g)</a:t>
            </a:r>
            <a:endParaRPr lang="en-US" altLang="zh-CN" b="1" dirty="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462" name="文本框 10"/>
          <p:cNvSpPr txBox="1"/>
          <p:nvPr/>
        </p:nvSpPr>
        <p:spPr>
          <a:xfrm>
            <a:off x="8942388" y="3429000"/>
            <a:ext cx="2861628" cy="45845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坚果</a:t>
            </a:r>
            <a:r>
              <a:rPr lang="en-US" altLang="zh-CN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(</a:t>
            </a:r>
            <a:r>
              <a:rPr lang="zh-CN" altLang="en-US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核桃</a:t>
            </a:r>
            <a:r>
              <a:rPr lang="en-US" altLang="zh-CN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108g)</a:t>
            </a:r>
            <a:endParaRPr lang="en-US" altLang="zh-CN" b="1" dirty="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463" name="文本框 11"/>
          <p:cNvSpPr txBox="1"/>
          <p:nvPr/>
        </p:nvSpPr>
        <p:spPr>
          <a:xfrm>
            <a:off x="1141413" y="2476500"/>
            <a:ext cx="2276475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财运掼蛋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(2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副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)</a:t>
            </a:r>
            <a:endParaRPr lang="en-US" altLang="zh-CN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464" name="文本框 12"/>
          <p:cNvSpPr txBox="1"/>
          <p:nvPr/>
        </p:nvSpPr>
        <p:spPr>
          <a:xfrm>
            <a:off x="8942705" y="4759960"/>
            <a:ext cx="345694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红包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&amp;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对联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&amp;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祥云香盘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7158038" y="3662363"/>
            <a:ext cx="1714500" cy="0"/>
          </a:xfrm>
          <a:prstGeom prst="straightConnector1">
            <a:avLst/>
          </a:prstGeom>
          <a:ln>
            <a:solidFill>
              <a:srgbClr val="CAA06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3138488" y="3900488"/>
            <a:ext cx="1800225" cy="0"/>
          </a:xfrm>
          <a:prstGeom prst="straightConnector1">
            <a:avLst/>
          </a:prstGeom>
          <a:ln>
            <a:solidFill>
              <a:srgbClr val="CAA06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>
            <a:off x="6368733" y="5013008"/>
            <a:ext cx="2503805" cy="0"/>
          </a:xfrm>
          <a:prstGeom prst="straightConnector1">
            <a:avLst/>
          </a:prstGeom>
          <a:ln>
            <a:solidFill>
              <a:srgbClr val="CAA06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3138488" y="2852738"/>
            <a:ext cx="2496820" cy="0"/>
          </a:xfrm>
          <a:prstGeom prst="straightConnector1">
            <a:avLst/>
          </a:prstGeom>
          <a:ln>
            <a:solidFill>
              <a:srgbClr val="CAA06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香炉款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86285" cy="6858000"/>
          </a:xfrm>
          <a:prstGeom prst="rect">
            <a:avLst/>
          </a:prstGeom>
        </p:spPr>
      </p:pic>
      <p:sp>
        <p:nvSpPr>
          <p:cNvPr id="21506" name="文本框 1"/>
          <p:cNvSpPr txBox="1"/>
          <p:nvPr/>
        </p:nvSpPr>
        <p:spPr>
          <a:xfrm>
            <a:off x="634999" y="398463"/>
            <a:ext cx="5274481" cy="1305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紫气东来</a:t>
            </a:r>
            <a:r>
              <a:rPr lang="en-US" altLang="zh-CN" sz="2800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配置说明</a:t>
            </a:r>
            <a:r>
              <a:rPr lang="en-US" altLang="zh-CN" sz="2800" b="1" dirty="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 dirty="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507" name="文本框 6"/>
          <p:cNvSpPr txBox="1"/>
          <p:nvPr/>
        </p:nvSpPr>
        <p:spPr>
          <a:xfrm>
            <a:off x="1549400" y="43307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配置四：祝福红包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*6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08" name="文本框 2"/>
          <p:cNvSpPr txBox="1"/>
          <p:nvPr/>
        </p:nvSpPr>
        <p:spPr>
          <a:xfrm>
            <a:off x="694566" y="1112956"/>
            <a:ext cx="3636134" cy="61369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手提袋尺寸：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345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360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104mm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礼盒尺寸：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95mm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0" name="文本框 7"/>
          <p:cNvSpPr txBox="1"/>
          <p:nvPr/>
        </p:nvSpPr>
        <p:spPr>
          <a:xfrm>
            <a:off x="8816975" y="48260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配置三：财运掼蛋（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副）</a:t>
            </a:r>
            <a:endParaRPr lang="zh-CN" altLang="en-US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1" name="文本框 8"/>
          <p:cNvSpPr txBox="1"/>
          <p:nvPr/>
        </p:nvSpPr>
        <p:spPr>
          <a:xfrm>
            <a:off x="6953250" y="6011863"/>
            <a:ext cx="28559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配置一：</a:t>
            </a:r>
            <a:r>
              <a:rPr lang="zh-CN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紫砂福器香炉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&amp;</a:t>
            </a: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祥云香片</a:t>
            </a:r>
            <a:endParaRPr lang="zh-CN" altLang="en-US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2" name="文本框 11"/>
          <p:cNvSpPr txBox="1"/>
          <p:nvPr/>
        </p:nvSpPr>
        <p:spPr>
          <a:xfrm>
            <a:off x="4886325" y="3060700"/>
            <a:ext cx="1209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配置六：</a:t>
            </a:r>
            <a:r>
              <a:rPr lang="zh-CN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挂历</a:t>
            </a:r>
            <a:endParaRPr lang="zh-CN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8816975" y="4516438"/>
            <a:ext cx="3220350" cy="336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配置二：坚果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(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巴旦木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100g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、核桃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108g)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文本框 2"/>
          <p:cNvSpPr txBox="1"/>
          <p:nvPr/>
        </p:nvSpPr>
        <p:spPr>
          <a:xfrm>
            <a:off x="1500188" y="3686175"/>
            <a:ext cx="9209087" cy="48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福意为有福，兆丰年，寓意新的一年能够大丰收、大获全胜。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4" descr="资源 904@4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1670050" y="2462213"/>
            <a:ext cx="8861425" cy="10398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209265" y="0"/>
            <a:ext cx="12401265" cy="6858636"/>
          </a:xfrm>
          <a:prstGeom prst="rect">
            <a:avLst/>
          </a:prstGeom>
        </p:spPr>
      </p:pic>
      <p:sp>
        <p:nvSpPr>
          <p:cNvPr id="23555" name="文本框 2"/>
          <p:cNvSpPr txBox="1"/>
          <p:nvPr/>
        </p:nvSpPr>
        <p:spPr>
          <a:xfrm>
            <a:off x="635000" y="398780"/>
            <a:ext cx="56889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福兆丰年</a:t>
            </a:r>
            <a:r>
              <a:rPr lang="en-US" altLang="zh-CN" sz="2800" b="1">
                <a:solidFill>
                  <a:srgbClr val="CAA064"/>
                </a:solidFill>
                <a:sym typeface="+mn-ea"/>
              </a:rPr>
              <a:t>N2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茶韵福至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 descr="/private/var/folders/r9/53tyw59x13z3f9gh3n025hd00000gn/T/com.kingsoft.wpsoffice.mac/picturecompress_20241031111743/output_33.jpgoutput_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文本框 3"/>
          <p:cNvSpPr txBox="1"/>
          <p:nvPr/>
        </p:nvSpPr>
        <p:spPr>
          <a:xfrm>
            <a:off x="636588" y="1292225"/>
            <a:ext cx="3181350" cy="12017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葫芦造型小杯，精选高温瓷烧制而成。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杯身大师题字意为“有福气”，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寓意着生活的圆满与和谐。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正岩肉桂，作为武夷岩茶中的瑰宝，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产地主要集中在福建省武夷山的岩茶产区，因其独特的生长环境和制作工艺，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被誉为茶中的珍品。</a:t>
            </a:r>
            <a:endParaRPr lang="zh-CN" altLang="zh-CN" sz="120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603" name="文本框 5"/>
          <p:cNvSpPr txBox="1"/>
          <p:nvPr/>
        </p:nvSpPr>
        <p:spPr>
          <a:xfrm>
            <a:off x="635000" y="2552700"/>
            <a:ext cx="17589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小罐装茶</a:t>
            </a:r>
            <a:r>
              <a:rPr lang="en-US" altLang="zh-CN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*2</a:t>
            </a:r>
            <a:endParaRPr lang="en-US" altLang="zh-CN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604" name="文本框 6"/>
          <p:cNvSpPr txBox="1"/>
          <p:nvPr/>
        </p:nvSpPr>
        <p:spPr>
          <a:xfrm>
            <a:off x="577850" y="711200"/>
            <a:ext cx="1758950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有福杯</a:t>
            </a:r>
            <a:r>
              <a:rPr lang="en-US" altLang="zh-CN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*2</a:t>
            </a:r>
            <a:endParaRPr lang="en-US" altLang="zh-CN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606" name="文本框 7"/>
          <p:cNvSpPr txBox="1"/>
          <p:nvPr/>
        </p:nvSpPr>
        <p:spPr>
          <a:xfrm>
            <a:off x="1663700" y="5048250"/>
            <a:ext cx="4921250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福建武夷山地理标志认证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" name="图片 4" descr="f926af823c594d404b13ca76e43b19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8188" y="4835525"/>
            <a:ext cx="819150" cy="9334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_画板 1 副本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0795" y="-635"/>
            <a:ext cx="12211685" cy="68713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41195" y="3198495"/>
            <a:ext cx="2701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系列二</a:t>
            </a:r>
            <a:r>
              <a:rPr lang="en-US" altLang="zh-CN" sz="2400" b="1">
                <a:solidFill>
                  <a:srgbClr val="CAA064"/>
                </a:solidFill>
                <a:cs typeface="微软雅黑" panose="020B0503020204020204" charset="-122"/>
              </a:rPr>
              <a:t>   </a:t>
            </a:r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万家灯火</a:t>
            </a:r>
            <a:endParaRPr lang="zh-CN" altLang="en-US" sz="24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41195" y="1618615"/>
            <a:ext cx="2701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系列一</a:t>
            </a:r>
            <a:r>
              <a:rPr lang="en-US" altLang="zh-CN" sz="2400" b="1">
                <a:solidFill>
                  <a:srgbClr val="CAA064"/>
                </a:solidFill>
                <a:cs typeface="微软雅黑" panose="020B0503020204020204" charset="-122"/>
              </a:rPr>
              <a:t>   </a:t>
            </a:r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福兆丰年</a:t>
            </a:r>
            <a:endParaRPr lang="zh-CN" altLang="en-US" sz="24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941195" y="5053330"/>
            <a:ext cx="2701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系列三</a:t>
            </a:r>
            <a:r>
              <a:rPr lang="en-US" altLang="zh-CN" sz="2400" b="1">
                <a:solidFill>
                  <a:srgbClr val="CAA064"/>
                </a:solidFill>
                <a:cs typeface="微软雅黑" panose="020B0503020204020204" charset="-122"/>
              </a:rPr>
              <a:t>   </a:t>
            </a:r>
            <a:r>
              <a:rPr lang="zh-CN" altLang="en-US" sz="2400" b="1">
                <a:solidFill>
                  <a:srgbClr val="CAA064"/>
                </a:solidFill>
                <a:cs typeface="微软雅黑" panose="020B0503020204020204" charset="-122"/>
              </a:rPr>
              <a:t>开门纳福</a:t>
            </a:r>
            <a:endParaRPr lang="zh-CN" altLang="en-US" sz="24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28190" y="2180590"/>
            <a:ext cx="27019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N1 -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紫气东来</a:t>
            </a:r>
            <a:endParaRPr 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N2 -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茶韵福至</a:t>
            </a:r>
            <a:endParaRPr lang="zh-CN" alt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N3 -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一顺到底</a:t>
            </a:r>
            <a:endParaRPr lang="zh-CN" alt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endParaRPr lang="zh-CN" altLang="en-US" sz="16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28190" y="3658870"/>
            <a:ext cx="27019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W1 -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品茗</a:t>
            </a:r>
            <a:endParaRPr 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W2 -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闻香</a:t>
            </a:r>
            <a:endParaRPr 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H1 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抱富</a:t>
            </a:r>
            <a:endParaRPr lang="en-US" sz="1600" b="1">
              <a:solidFill>
                <a:srgbClr val="CAA064"/>
              </a:solidFill>
              <a:cs typeface="微软雅黑" panose="020B0503020204020204" charset="-122"/>
            </a:endParaRPr>
          </a:p>
          <a:p>
            <a:r>
              <a:rPr lang="en-US" sz="1600" b="1">
                <a:solidFill>
                  <a:srgbClr val="CAA064"/>
                </a:solidFill>
                <a:cs typeface="微软雅黑" panose="020B0503020204020204" charset="-122"/>
              </a:rPr>
              <a:t>H2  -</a:t>
            </a:r>
            <a:r>
              <a:rPr lang="zh-CN" altLang="en-US" sz="1600" b="1">
                <a:solidFill>
                  <a:srgbClr val="CAA064"/>
                </a:solidFill>
                <a:cs typeface="微软雅黑" panose="020B0503020204020204" charset="-122"/>
              </a:rPr>
              <a:t>聚财</a:t>
            </a:r>
            <a:endParaRPr lang="zh-CN" altLang="en-US" sz="16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福杯款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86285" cy="6858000"/>
          </a:xfrm>
          <a:prstGeom prst="rect">
            <a:avLst/>
          </a:prstGeom>
        </p:spPr>
      </p:pic>
      <p:sp>
        <p:nvSpPr>
          <p:cNvPr id="26626" name="文本框 1"/>
          <p:cNvSpPr txBox="1"/>
          <p:nvPr/>
        </p:nvSpPr>
        <p:spPr>
          <a:xfrm>
            <a:off x="635000" y="398463"/>
            <a:ext cx="3438525" cy="1382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茶韵福至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配置说明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627" name="文本框 6"/>
          <p:cNvSpPr txBox="1"/>
          <p:nvPr/>
        </p:nvSpPr>
        <p:spPr>
          <a:xfrm>
            <a:off x="1549400" y="43307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配置四：祝福红包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*6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6628" name="文本框 4"/>
          <p:cNvSpPr txBox="1"/>
          <p:nvPr/>
        </p:nvSpPr>
        <p:spPr>
          <a:xfrm>
            <a:off x="3082925" y="236855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配置五：有福对联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6629" name="文本框 5"/>
          <p:cNvSpPr txBox="1"/>
          <p:nvPr/>
        </p:nvSpPr>
        <p:spPr>
          <a:xfrm>
            <a:off x="8816975" y="4516438"/>
            <a:ext cx="3220350" cy="336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配置二：坚果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(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巴旦木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100g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、核桃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108g)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6630" name="文本框 7"/>
          <p:cNvSpPr txBox="1"/>
          <p:nvPr/>
        </p:nvSpPr>
        <p:spPr>
          <a:xfrm>
            <a:off x="8816975" y="48260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配置三：财运掼蛋（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副）</a:t>
            </a:r>
            <a:endParaRPr lang="zh-CN" altLang="en-US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6631" name="文本框 8"/>
          <p:cNvSpPr txBox="1"/>
          <p:nvPr/>
        </p:nvSpPr>
        <p:spPr>
          <a:xfrm>
            <a:off x="501650" y="4722813"/>
            <a:ext cx="1636713" cy="8112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配置一：</a:t>
            </a:r>
            <a:endParaRPr lang="zh-CN" altLang="en-US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有福杯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*2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小罐装茶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*2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6632" name="文本框 11"/>
          <p:cNvSpPr txBox="1"/>
          <p:nvPr/>
        </p:nvSpPr>
        <p:spPr>
          <a:xfrm>
            <a:off x="4886325" y="3184525"/>
            <a:ext cx="1209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配置六：</a:t>
            </a:r>
            <a:r>
              <a:rPr lang="zh-CN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挂历</a:t>
            </a:r>
            <a:endParaRPr lang="zh-CN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4566" y="1112956"/>
            <a:ext cx="3636134" cy="61369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手提袋尺寸：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345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360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104mm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礼盒尺寸：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95mm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@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7030" y="2776220"/>
            <a:ext cx="8917056" cy="1040400"/>
          </a:xfrm>
          <a:prstGeom prst="rect">
            <a:avLst/>
          </a:prstGeom>
        </p:spPr>
      </p:pic>
      <p:sp>
        <p:nvSpPr>
          <p:cNvPr id="4098" name="文本框 2"/>
          <p:cNvSpPr txBox="1"/>
          <p:nvPr/>
        </p:nvSpPr>
        <p:spPr>
          <a:xfrm>
            <a:off x="1500188" y="4001770"/>
            <a:ext cx="9209087" cy="48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福意为有福，兆丰年，寓意新的一年能够大丰收、大获全胜。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 descr="资源 5@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25" y="1605280"/>
            <a:ext cx="2748280" cy="669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101134803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344400" cy="6943725"/>
          </a:xfrm>
          <a:prstGeom prst="rect">
            <a:avLst/>
          </a:prstGeom>
        </p:spPr>
      </p:pic>
      <p:sp>
        <p:nvSpPr>
          <p:cNvPr id="7172" name="文本框 11"/>
          <p:cNvSpPr txBox="1"/>
          <p:nvPr/>
        </p:nvSpPr>
        <p:spPr>
          <a:xfrm>
            <a:off x="3703638" y="2353310"/>
            <a:ext cx="1782762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开盖现乾坤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146" name="文本框 5"/>
          <p:cNvSpPr txBox="1"/>
          <p:nvPr/>
        </p:nvSpPr>
        <p:spPr>
          <a:xfrm>
            <a:off x="635000" y="398780"/>
            <a:ext cx="62039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福兆丰年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N3—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一顺到底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4385945" y="2860040"/>
            <a:ext cx="626745" cy="581025"/>
          </a:xfrm>
          <a:prstGeom prst="straightConnector1">
            <a:avLst/>
          </a:prstGeom>
          <a:ln>
            <a:solidFill>
              <a:srgbClr val="C9A063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资源 5@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443865"/>
            <a:ext cx="2076450" cy="50609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94566" y="1112956"/>
            <a:ext cx="3636134" cy="61369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手提袋尺寸：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345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360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104mm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礼盒尺寸：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336</a:t>
            </a:r>
            <a:r>
              <a:rPr lang="zh-CN" altLang="en-US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</a:t>
            </a:r>
            <a:r>
              <a:rPr lang="en-US" altLang="zh-CN" sz="1200" b="1" dirty="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95mm</a:t>
            </a:r>
            <a:endParaRPr lang="en-US" altLang="zh-CN" sz="1200" b="1" dirty="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101134757/output_1.jpgoutput_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7251700" y="0"/>
            <a:ext cx="4971415" cy="69011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57150" y="0"/>
            <a:ext cx="7320915" cy="6858000"/>
          </a:xfrm>
          <a:prstGeom prst="rect">
            <a:avLst/>
          </a:prstGeom>
          <a:solidFill>
            <a:srgbClr val="070707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18" name="文本框 5"/>
          <p:cNvSpPr txBox="1"/>
          <p:nvPr/>
        </p:nvSpPr>
        <p:spPr>
          <a:xfrm>
            <a:off x="425450" y="398463"/>
            <a:ext cx="3376613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一顺到底签字笔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219" name="文本框 4"/>
          <p:cNvSpPr txBox="1"/>
          <p:nvPr/>
        </p:nvSpPr>
        <p:spPr>
          <a:xfrm>
            <a:off x="425450" y="2695575"/>
            <a:ext cx="4116388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万事顺意 一顺到底</a:t>
            </a:r>
            <a:r>
              <a:rPr 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黑檀木签字笔，</a:t>
            </a:r>
            <a:endParaRPr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龙图腾寓意新的一年</a:t>
            </a:r>
            <a:r>
              <a:rPr lang="zh-CN" sz="1400">
                <a:solidFill>
                  <a:srgbClr val="CAA064"/>
                </a:solidFill>
                <a:sym typeface="+mn-ea"/>
              </a:rPr>
              <a:t>工作生活游刃有余，</a:t>
            </a:r>
            <a:endParaRPr lang="zh-CN" sz="1400">
              <a:solidFill>
                <a:srgbClr val="CAA064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1400">
                <a:solidFill>
                  <a:srgbClr val="CAA064"/>
                </a:solidFill>
                <a:sym typeface="+mn-ea"/>
              </a:rPr>
              <a:t>带来</a:t>
            </a:r>
            <a:r>
              <a:rPr 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尊贵吉祥与好运、坚韧与力量。</a:t>
            </a:r>
            <a:endParaRPr 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220" name="文本框 7"/>
          <p:cNvSpPr txBox="1"/>
          <p:nvPr/>
        </p:nvSpPr>
        <p:spPr>
          <a:xfrm>
            <a:off x="425450" y="1384300"/>
            <a:ext cx="510857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龙图腾的延伸再造中国结 </a:t>
            </a:r>
            <a:endParaRPr lang="zh-CN" altLang="en-US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寓意：游刃有余</a:t>
            </a:r>
            <a:endParaRPr lang="zh-CN" altLang="en-US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资源 4@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305" y="3009900"/>
            <a:ext cx="2409825" cy="240982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6632575" y="1766570"/>
            <a:ext cx="2105025" cy="1685925"/>
          </a:xfrm>
          <a:prstGeom prst="straightConnector1">
            <a:avLst/>
          </a:prstGeom>
          <a:ln>
            <a:solidFill>
              <a:srgbClr val="C9A063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4"/>
          <p:cNvSpPr txBox="1"/>
          <p:nvPr/>
        </p:nvSpPr>
        <p:spPr>
          <a:xfrm>
            <a:off x="5222240" y="5524500"/>
            <a:ext cx="116395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龙图腾细节</a:t>
            </a:r>
            <a:endParaRPr lang="zh-CN" altLang="en-US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 descr="资源 5@4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443865"/>
            <a:ext cx="2076450" cy="5060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28450" y="7569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757150" y="59372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7263765" cy="6858000"/>
          </a:xfrm>
          <a:prstGeom prst="rect">
            <a:avLst/>
          </a:prstGeom>
          <a:solidFill>
            <a:schemeClr val="tx1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/private/var/folders/r9/53tyw59x13z3f9gh3n025hd00000gn/T/com.kingsoft.wpsoffice.mac/picturecompress_20241101134712/output_1.pngoutput_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121400" y="0"/>
            <a:ext cx="6107430" cy="6858000"/>
          </a:xfrm>
          <a:prstGeom prst="rect">
            <a:avLst/>
          </a:prstGeom>
        </p:spPr>
      </p:pic>
      <p:sp>
        <p:nvSpPr>
          <p:cNvPr id="11268" name="文本框 1"/>
          <p:cNvSpPr txBox="1"/>
          <p:nvPr/>
        </p:nvSpPr>
        <p:spPr>
          <a:xfrm>
            <a:off x="425450" y="1384300"/>
            <a:ext cx="580072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拨转轮回，越来越顺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设计中暗藏玄机与惊喜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270" name="文本框 4"/>
          <p:cNvSpPr txBox="1"/>
          <p:nvPr/>
        </p:nvSpPr>
        <p:spPr>
          <a:xfrm>
            <a:off x="425450" y="2847975"/>
            <a:ext cx="4116705" cy="1250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书写万物</a:t>
            </a:r>
            <a:r>
              <a:rPr lang="en-US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-</a:t>
            </a:r>
            <a:r>
              <a:rPr lang="zh-CN" altLang="zh-CN" sz="1400">
                <a:solidFill>
                  <a:srgbClr val="CAA064"/>
                </a:solidFill>
                <a:sym typeface="+mn-ea"/>
              </a:rPr>
              <a:t>笔头竟然是会转动的！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sym typeface="+mn-ea"/>
              </a:rPr>
              <a:t>抚于指尖，舒压解烦，转动随心，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sym typeface="+mn-ea"/>
              </a:rPr>
              <a:t>有一种掌控乾坤的信念感。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218" name="文本框 5"/>
          <p:cNvSpPr txBox="1"/>
          <p:nvPr/>
        </p:nvSpPr>
        <p:spPr>
          <a:xfrm>
            <a:off x="425450" y="398463"/>
            <a:ext cx="3376613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一顺到底签字笔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4" descr="资源 5@4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0" y="443865"/>
            <a:ext cx="2076450" cy="506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101134636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50800" y="-31750"/>
            <a:ext cx="12287250" cy="6914515"/>
          </a:xfrm>
          <a:prstGeom prst="rect">
            <a:avLst/>
          </a:prstGeom>
        </p:spPr>
      </p:pic>
      <p:sp>
        <p:nvSpPr>
          <p:cNvPr id="21506" name="文本框 1"/>
          <p:cNvSpPr txBox="1"/>
          <p:nvPr/>
        </p:nvSpPr>
        <p:spPr>
          <a:xfrm>
            <a:off x="635000" y="398463"/>
            <a:ext cx="36957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一顺到底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配置说明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507" name="文本框 6"/>
          <p:cNvSpPr txBox="1"/>
          <p:nvPr/>
        </p:nvSpPr>
        <p:spPr>
          <a:xfrm>
            <a:off x="1549400" y="43307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配置四：祝福红包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*6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08" name="文本框 2"/>
          <p:cNvSpPr txBox="1"/>
          <p:nvPr/>
        </p:nvSpPr>
        <p:spPr>
          <a:xfrm>
            <a:off x="3082925" y="236855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配置五：有福对联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09" name="文本框 4"/>
          <p:cNvSpPr txBox="1"/>
          <p:nvPr/>
        </p:nvSpPr>
        <p:spPr>
          <a:xfrm>
            <a:off x="8816975" y="4507230"/>
            <a:ext cx="32613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配置二：坚果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(</a:t>
            </a: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巴旦木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100g</a:t>
            </a: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、核桃</a:t>
            </a:r>
            <a:r>
              <a:rPr lang="en-US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108g)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0" name="文本框 7"/>
          <p:cNvSpPr txBox="1"/>
          <p:nvPr/>
        </p:nvSpPr>
        <p:spPr>
          <a:xfrm>
            <a:off x="8816975" y="4826000"/>
            <a:ext cx="20748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配置三：财运掼蛋</a:t>
            </a:r>
            <a:endParaRPr lang="en-US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1" name="文本框 8"/>
          <p:cNvSpPr txBox="1"/>
          <p:nvPr/>
        </p:nvSpPr>
        <p:spPr>
          <a:xfrm>
            <a:off x="7324725" y="6011863"/>
            <a:ext cx="285591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配置一：一顺到底</a:t>
            </a:r>
            <a:r>
              <a:rPr 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签字笔</a:t>
            </a:r>
            <a:endParaRPr 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1512" name="文本框 11"/>
          <p:cNvSpPr txBox="1"/>
          <p:nvPr/>
        </p:nvSpPr>
        <p:spPr>
          <a:xfrm>
            <a:off x="4886325" y="3060700"/>
            <a:ext cx="12096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配置六：</a:t>
            </a:r>
            <a:r>
              <a:rPr lang="zh-CN" altLang="zh-CN" sz="12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挂历</a:t>
            </a:r>
            <a:endParaRPr lang="zh-CN" altLang="zh-CN" sz="1200" b="1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 descr="资源 5@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0" y="443865"/>
            <a:ext cx="2076450" cy="506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000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28679" name="文本框 7"/>
          <p:cNvSpPr txBox="1"/>
          <p:nvPr/>
        </p:nvSpPr>
        <p:spPr>
          <a:xfrm>
            <a:off x="5167313" y="322263"/>
            <a:ext cx="1914525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配置一览</a:t>
            </a:r>
            <a:endParaRPr lang="en-US" altLang="zh-CN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304253" y="1330325"/>
            <a:ext cx="3569112" cy="5508123"/>
            <a:chOff x="10088" y="2095"/>
            <a:chExt cx="7977" cy="12308"/>
          </a:xfrm>
        </p:grpSpPr>
        <p:sp>
          <p:nvSpPr>
            <p:cNvPr id="14" name="矩形 13"/>
            <p:cNvSpPr/>
            <p:nvPr>
              <p:custDataLst>
                <p:tags r:id="rId2"/>
              </p:custDataLst>
            </p:nvPr>
          </p:nvSpPr>
          <p:spPr>
            <a:xfrm>
              <a:off x="10088" y="2210"/>
              <a:ext cx="7745" cy="11268"/>
            </a:xfrm>
            <a:prstGeom prst="rect">
              <a:avLst/>
            </a:prstGeom>
            <a:solidFill>
              <a:srgbClr val="450000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n w="38100">
                  <a:solidFill>
                    <a:srgbClr val="E09268"/>
                  </a:solidFill>
                </a:ln>
              </a:endParaRPr>
            </a:p>
          </p:txBody>
        </p:sp>
        <p:sp>
          <p:nvSpPr>
            <p:cNvPr id="28680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0495" y="7046"/>
              <a:ext cx="7570" cy="73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>
                <a:lnSpc>
                  <a:spcPct val="140000"/>
                </a:lnSpc>
              </a:pPr>
              <a:r>
                <a:rPr lang="zh-CN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乾坤盒型礼盒</a:t>
              </a:r>
              <a:r>
                <a:rPr lang="en-US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(</a:t>
              </a:r>
              <a:r>
                <a:rPr lang="zh-CN" altLang="en-US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含手提袋</a:t>
              </a:r>
              <a:r>
                <a:rPr lang="en-US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)</a:t>
              </a:r>
              <a:endParaRPr lang="zh-CN" altLang="zh-CN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①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：配置一：</a:t>
              </a:r>
              <a:r>
                <a:rPr lang="zh-CN" altLang="zh-CN" sz="1400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有福杯</a:t>
              </a:r>
              <a:r>
                <a:rPr lang="en-US" altLang="zh-CN" sz="1400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*2</a:t>
              </a:r>
              <a:r>
                <a:rPr lang="en-US" altLang="zh-CN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&amp;</a:t>
              </a:r>
              <a:r>
                <a:rPr lang="zh-CN" altLang="zh-CN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小罐装茶</a:t>
              </a:r>
              <a:r>
                <a:rPr lang="en-US" altLang="zh-CN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*2 </a:t>
              </a:r>
              <a:endParaRPr lang="en-US" altLang="zh-CN" sz="1400" b="1" u="sng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②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配置二：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袋装坚果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 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  (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巴旦木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100g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、草本味核桃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108g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）</a:t>
              </a:r>
              <a:endParaRPr lang="zh-CN" altLang="en-US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③：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配置三：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财运掼蛋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2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副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④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配置四：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祝福红包×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6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⑤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配置五：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有福对联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    </a:t>
              </a:r>
              <a:endPara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⑥：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配置六：挂历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pic>
          <p:nvPicPr>
            <p:cNvPr id="6" name="图片 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" y="2393"/>
              <a:ext cx="7515" cy="4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0299" y="2095"/>
              <a:ext cx="5996" cy="11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福兆丰年</a:t>
              </a:r>
              <a:r>
                <a:rPr lang="en-US" altLang="zh-CN" b="1">
                  <a:solidFill>
                    <a:srgbClr val="CAA064"/>
                  </a:solidFill>
                  <a:sym typeface="微软雅黑" panose="020B0503020204020204" charset="-122"/>
                </a:rPr>
                <a:t>N2</a:t>
              </a:r>
              <a:r>
                <a:rPr lang="en-US" altLang="zh-CN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—</a:t>
              </a:r>
              <a:r>
                <a:rPr lang="zh-CN" altLang="en-US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茶韵福至</a:t>
              </a:r>
              <a:endPara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617855" y="1330325"/>
            <a:ext cx="3631565" cy="5093438"/>
            <a:chOff x="1403" y="2095"/>
            <a:chExt cx="8119" cy="11384"/>
          </a:xfrm>
        </p:grpSpPr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1403" y="2210"/>
              <a:ext cx="7746" cy="11269"/>
            </a:xfrm>
            <a:prstGeom prst="rect">
              <a:avLst/>
            </a:prstGeom>
            <a:solidFill>
              <a:srgbClr val="450000"/>
            </a:solidFill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ln w="38100">
                  <a:solidFill>
                    <a:srgbClr val="E09268"/>
                  </a:solidFill>
                </a:ln>
              </a:endParaRPr>
            </a:p>
          </p:txBody>
        </p:sp>
        <p:sp>
          <p:nvSpPr>
            <p:cNvPr id="28678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710" y="7045"/>
              <a:ext cx="7812" cy="64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>
                <a:lnSpc>
                  <a:spcPct val="150000"/>
                </a:lnSpc>
              </a:pPr>
              <a:r>
                <a:rPr lang="zh-CN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</a:rPr>
                <a:t>乾坤盒型礼盒</a:t>
              </a:r>
              <a:r>
                <a:rPr lang="en-US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</a:rPr>
                <a:t>(</a:t>
              </a:r>
              <a:r>
                <a:rPr lang="zh-CN" altLang="en-US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</a:rPr>
                <a:t>含手提袋</a:t>
              </a:r>
              <a:r>
                <a:rPr lang="en-US" altLang="zh-CN" sz="1600" b="1">
                  <a:solidFill>
                    <a:srgbClr val="CAA064"/>
                  </a:solidFill>
                  <a:latin typeface="微软雅黑" panose="020B0503020204020204" charset="-122"/>
                  <a:ea typeface="微软雅黑" panose="020B0503020204020204" charset="-122"/>
                </a:rPr>
                <a:t>)</a:t>
              </a:r>
              <a:endParaRPr lang="zh-CN" altLang="zh-CN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①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：配置一：</a:t>
              </a:r>
              <a:r>
                <a:rPr lang="zh-CN" altLang="en-US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紫砂福气香炉</a:t>
              </a:r>
              <a:r>
                <a:rPr lang="en-US" altLang="zh-CN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&amp;</a:t>
              </a:r>
              <a:r>
                <a:rPr lang="zh-CN" altLang="en-US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祥云香片</a:t>
              </a:r>
              <a:r>
                <a:rPr lang="en-US" altLang="zh-CN" sz="1400" b="1" u="sng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en-US" altLang="zh-CN" sz="1400" b="1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endParaRPr lang="en-US" altLang="zh-CN" sz="1400" b="1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②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配置二：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袋装坚果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 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(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巴旦木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100g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、草本味核桃</a:t>
              </a:r>
              <a:r>
                <a:rPr lang="en-US" altLang="zh-CN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108g</a:t>
              </a:r>
              <a:r>
                <a:rPr lang="zh-CN" altLang="en-US" sz="12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）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③：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配置三：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财运掼蛋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2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副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 </a:t>
              </a:r>
              <a:endPara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④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配置四：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祝福红包×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6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⑤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配置五：</a:t>
              </a: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有福对联</a:t>
              </a:r>
              <a:r>
                <a:rPr lang="en-US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   </a:t>
              </a:r>
              <a:endPara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⑥：</a:t>
              </a:r>
              <a:r>
                <a:rPr lang="zh-CN" altLang="zh-CN" sz="1400">
                  <a:solidFill>
                    <a:srgbClr val="CAA064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微软雅黑" panose="020B0503020204020204" charset="-122"/>
                </a:rPr>
                <a:t>配置六：挂历</a:t>
              </a: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pic>
          <p:nvPicPr>
            <p:cNvPr id="5" name="图片 2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" y="2393"/>
              <a:ext cx="7520" cy="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1624" y="2095"/>
              <a:ext cx="7010" cy="11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/>
            <a:lstStyle/>
            <a:p>
              <a:pPr>
                <a:lnSpc>
                  <a:spcPct val="150000"/>
                </a:lnSpc>
              </a:pPr>
              <a:r>
                <a:rPr lang="zh-CN" altLang="en-US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福兆丰年</a:t>
              </a:r>
              <a:r>
                <a:rPr lang="en-US" altLang="zh-CN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N1—</a:t>
              </a:r>
              <a:r>
                <a:rPr lang="zh-CN" altLang="en-US" b="1">
                  <a:solidFill>
                    <a:srgbClr val="CAA064"/>
                  </a:solidFill>
                  <a:latin typeface="Arial" panose="020B0604020202020204" pitchFamily="34" charset="0"/>
                  <a:ea typeface="微软雅黑" panose="020B0503020204020204" charset="-122"/>
                  <a:sym typeface="微软雅黑" panose="020B0503020204020204" charset="-122"/>
                </a:rPr>
                <a:t>紫气东来</a:t>
              </a:r>
              <a:endPara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13"/>
            </p:custDataLst>
          </p:nvPr>
        </p:nvSpPr>
        <p:spPr>
          <a:xfrm>
            <a:off x="7927975" y="1381760"/>
            <a:ext cx="3465830" cy="5041265"/>
          </a:xfrm>
          <a:prstGeom prst="rect">
            <a:avLst/>
          </a:prstGeom>
          <a:solidFill>
            <a:srgbClr val="450000"/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ln w="38100">
                <a:solidFill>
                  <a:srgbClr val="E09268"/>
                </a:solidFill>
              </a:ln>
            </a:endParaRPr>
          </a:p>
        </p:txBody>
      </p:sp>
      <p:sp>
        <p:nvSpPr>
          <p:cNvPr id="9" name="文本框 5"/>
          <p:cNvSpPr txBox="1"/>
          <p:nvPr>
            <p:custDataLst>
              <p:tags r:id="rId14"/>
            </p:custDataLst>
          </p:nvPr>
        </p:nvSpPr>
        <p:spPr>
          <a:xfrm>
            <a:off x="8110220" y="3545840"/>
            <a:ext cx="3387090" cy="3311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40000"/>
              </a:lnSpc>
            </a:pPr>
            <a:r>
              <a:rPr lang="zh-CN" altLang="zh-CN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乾坤盒型礼盒</a:t>
            </a:r>
            <a:r>
              <a:rPr lang="en-US" altLang="zh-CN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(</a:t>
            </a:r>
            <a:r>
              <a:rPr lang="zh-CN" altLang="en-US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含手提袋</a:t>
            </a:r>
            <a:r>
              <a:rPr lang="en-US" altLang="zh-CN" sz="16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)</a:t>
            </a:r>
            <a:endParaRPr lang="zh-CN" altLang="zh-CN" sz="1600" b="1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①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：配置一：</a:t>
            </a:r>
            <a:r>
              <a:rPr lang="zh-CN" altLang="zh-CN" sz="1400" u="sng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一顺到底签字笔</a:t>
            </a:r>
            <a:r>
              <a:rPr lang="zh-CN" altLang="zh-CN" sz="1400" u="sng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*1 </a:t>
            </a:r>
            <a:endParaRPr lang="zh-CN" altLang="zh-CN" sz="1400" u="sng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②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配置二：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袋装坚果</a:t>
            </a:r>
            <a:endParaRPr lang="zh-CN" altLang="en-US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  </a:t>
            </a:r>
            <a:r>
              <a:rPr lang="en-US" altLang="zh-CN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(</a:t>
            </a:r>
            <a:r>
              <a:rPr lang="zh-CN" altLang="en-US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巴旦木</a:t>
            </a:r>
            <a:r>
              <a:rPr lang="en-US" altLang="zh-CN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100g</a:t>
            </a:r>
            <a:r>
              <a:rPr lang="zh-CN" altLang="en-US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、草本味核桃</a:t>
            </a:r>
            <a:r>
              <a:rPr lang="en-US" altLang="zh-CN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108g</a:t>
            </a:r>
            <a:r>
              <a:rPr lang="zh-CN" altLang="en-US" sz="12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）</a:t>
            </a:r>
            <a:endParaRPr lang="zh-CN" altLang="en-US" sz="12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③：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配置三：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财运掼蛋</a:t>
            </a:r>
            <a:r>
              <a: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2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副</a:t>
            </a:r>
            <a:r>
              <a: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 </a:t>
            </a:r>
            <a:endParaRPr lang="en-US" altLang="zh-CN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④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配置四：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祝福红包×</a:t>
            </a:r>
            <a:r>
              <a: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6</a:t>
            </a:r>
            <a:endParaRPr lang="zh-CN" altLang="en-US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⑤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：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配置五：</a:t>
            </a: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有福对联</a:t>
            </a:r>
            <a:r>
              <a:rPr lang="en-US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    </a:t>
            </a:r>
            <a:endParaRPr lang="en-US" altLang="zh-CN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⑥：</a:t>
            </a:r>
            <a:r>
              <a:rPr lang="zh-CN" altLang="zh-CN" sz="1400">
                <a:solidFill>
                  <a:srgbClr val="CAA064"/>
                </a:solidFill>
                <a:latin typeface="思源黑体 CN Bold" panose="020B0800000000000000" charset="-122"/>
                <a:ea typeface="思源黑体 CN Bold" panose="020B0800000000000000" charset="-122"/>
                <a:sym typeface="微软雅黑" panose="020B0503020204020204" charset="-122"/>
              </a:rPr>
              <a:t>配置六：挂历</a:t>
            </a:r>
            <a:endParaRPr lang="zh-CN" altLang="en-US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rgbClr val="CAA06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5" name="图片 14" descr="/private/var/folders/r9/53tyw59x13z3f9gh3n025hd00000gn/T/com.kingsoft.wpsoffice.mac/picturecompress_20241101134623/output_1.pngoutput_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7929245" y="1463675"/>
            <a:ext cx="3433445" cy="2106295"/>
          </a:xfrm>
          <a:prstGeom prst="rect">
            <a:avLst/>
          </a:prstGeom>
        </p:spPr>
      </p:pic>
      <p:sp>
        <p:nvSpPr>
          <p:cNvPr id="11" name="文本框 6"/>
          <p:cNvSpPr txBox="1"/>
          <p:nvPr>
            <p:custDataLst>
              <p:tags r:id="rId17"/>
            </p:custDataLst>
          </p:nvPr>
        </p:nvSpPr>
        <p:spPr>
          <a:xfrm>
            <a:off x="8022590" y="1330325"/>
            <a:ext cx="2859405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福兆丰年</a:t>
            </a:r>
            <a:r>
              <a:rPr lang="en-US" altLang="zh-CN" b="1">
                <a:solidFill>
                  <a:srgbClr val="CAA064"/>
                </a:solidFill>
                <a:sym typeface="微软雅黑" panose="020B0503020204020204" charset="-122"/>
              </a:rPr>
              <a:t>N3</a:t>
            </a:r>
            <a:r>
              <a:rPr lang="en-US" altLang="zh-CN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一顺到底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18"/>
            </p:custDataLst>
          </p:nvPr>
        </p:nvSpPr>
        <p:spPr>
          <a:xfrm>
            <a:off x="795020" y="6248400"/>
            <a:ext cx="3062605" cy="45021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/>
              <a:t>集采价：</a:t>
            </a:r>
            <a:r>
              <a:rPr lang="en-US" altLang="zh-CN"/>
              <a:t>245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9"/>
            </p:custDataLst>
          </p:nvPr>
        </p:nvSpPr>
        <p:spPr>
          <a:xfrm>
            <a:off x="4660900" y="6283960"/>
            <a:ext cx="2938780" cy="40576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/>
              <a:t>集采价：</a:t>
            </a:r>
            <a:r>
              <a:rPr lang="en-US" altLang="zh-CN"/>
              <a:t>199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0"/>
            </p:custDataLst>
          </p:nvPr>
        </p:nvSpPr>
        <p:spPr>
          <a:xfrm>
            <a:off x="8359140" y="6292850"/>
            <a:ext cx="2965450" cy="45847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/>
              <a:t>集采价：</a:t>
            </a:r>
            <a:r>
              <a:rPr lang="en-US" altLang="zh-CN"/>
              <a:t>428</a:t>
            </a:r>
            <a:r>
              <a:rPr lang="zh-CN" altLang="en-US"/>
              <a:t>元</a:t>
            </a:r>
            <a:endParaRPr lang="zh-CN" altLang="en-US"/>
          </a:p>
        </p:txBody>
      </p:sp>
    </p:spTree>
    <p:custDataLst>
      <p:tags r:id="rId2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43760" y="2417445"/>
            <a:ext cx="8280400" cy="1165860"/>
            <a:chOff x="3499" y="3807"/>
            <a:chExt cx="13040" cy="1836"/>
          </a:xfrm>
        </p:grpSpPr>
        <p:pic>
          <p:nvPicPr>
            <p:cNvPr id="8" name="图片 7" descr="资源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99" y="3807"/>
              <a:ext cx="7225" cy="183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379" y="3807"/>
              <a:ext cx="6160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50000"/>
                </a:lnSpc>
              </a:pP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——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品茗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W1</a:t>
              </a:r>
              <a:endParaRPr lang="zh-CN" altLang="en-US" sz="4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55700" y="3640455"/>
            <a:ext cx="96323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zh-CN" altLang="en-US" sz="2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万家灯火，共赏这人间烟火。</a:t>
            </a:r>
            <a:endParaRPr lang="zh-CN" altLang="en-US" sz="2000" b="1">
              <a:solidFill>
                <a:srgbClr val="CAA064"/>
              </a:solidFill>
            </a:endParaRPr>
          </a:p>
        </p:txBody>
      </p:sp>
      <p:pic>
        <p:nvPicPr>
          <p:cNvPr id="4" name="图片 3" descr="资源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1635" y="2063750"/>
            <a:ext cx="1179830" cy="3536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39.pngoutput_39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-67945"/>
            <a:ext cx="12192635" cy="69253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60045" y="1206500"/>
            <a:ext cx="60960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400" b="1">
                <a:solidFill>
                  <a:srgbClr val="CAA064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万家灯火，</a:t>
            </a:r>
            <a:endParaRPr lang="zh-CN" altLang="en-US" sz="4400" b="1">
              <a:solidFill>
                <a:srgbClr val="CAA064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zh-CN" altLang="en-US" sz="4400" b="1">
                <a:solidFill>
                  <a:srgbClr val="CAA064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共赏这人间烟火。</a:t>
            </a:r>
            <a:endParaRPr lang="zh-CN" altLang="en-US" sz="4400" b="1">
              <a:solidFill>
                <a:srgbClr val="CAA064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60045" y="2885440"/>
            <a:ext cx="4387215" cy="3363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ctr"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包装盒造型汲取宫灯之灵感，呼应产品主题</a:t>
            </a:r>
            <a:r>
              <a:rPr lang="en-US" altLang="zh-CN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《</a:t>
            </a:r>
            <a:r>
              <a:rPr lang="zh-CN" altLang="en-US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万家灯火</a:t>
            </a:r>
            <a:r>
              <a:rPr lang="en-US" altLang="zh-CN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》</a:t>
            </a:r>
            <a:r>
              <a:rPr lang="zh-CN" altLang="en-US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，画面表达上加入皮影技法形态，为产品赋予了独特的表达形式。</a:t>
            </a:r>
            <a:endParaRPr lang="zh-CN" altLang="en-US" sz="1400">
              <a:solidFill>
                <a:srgbClr val="CAA064"/>
              </a:solidFill>
              <a:latin typeface="+mn-ea"/>
              <a:cs typeface="微软雅黑" panose="020B0503020204020204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zh-CN" altLang="en-US" sz="1400" b="0" i="0">
              <a:solidFill>
                <a:srgbClr val="CAA064"/>
              </a:solidFill>
              <a:latin typeface="+mn-ea"/>
              <a:cs typeface="微软雅黑" panose="020B0503020204020204" charset="-122"/>
            </a:endParaRPr>
          </a:p>
          <a:p>
            <a:pPr algn="l" fontAlgn="ctr"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+mn-ea"/>
                <a:cs typeface="微软雅黑" panose="020B0503020204020204" charset="-122"/>
                <a:sym typeface="+mn-ea"/>
              </a:rPr>
              <a:t>在灯光的映照下，人物的轮廓变得更加鲜明，也更加有氛围感。同时，光影的变化也寓意着时间的流转与生命的律动，也呼应到岁月的深邃与文化的厚重。</a:t>
            </a:r>
            <a:endParaRPr lang="zh-CN" altLang="en-US" sz="1400">
              <a:solidFill>
                <a:srgbClr val="CAA064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37235" y="5056505"/>
            <a:ext cx="344932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800" b="1">
                <a:solidFill>
                  <a:srgbClr val="CAA064"/>
                </a:solidFill>
                <a:cs typeface="微软雅黑" panose="020B0503020204020204" charset="-122"/>
              </a:rPr>
              <a:t>八仙贺福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CAA064"/>
                </a:solidFill>
                <a:cs typeface="微软雅黑" panose="020B0503020204020204" charset="-122"/>
              </a:rPr>
              <a:t>尽显神通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7235" y="5748020"/>
            <a:ext cx="10715625" cy="1021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300" dirty="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自古以来，八仙在中国传统文化中便是吉祥与美好的象征。他们各怀绝技，不仅蕴含着智慧、勇气、长寿与和谐的内涵，更是</a:t>
            </a:r>
            <a:r>
              <a:rPr lang="zh-CN" altLang="en-US" sz="1300" b="1" dirty="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迎福年、守安康、护团圆、皆如愿</a:t>
            </a:r>
            <a:r>
              <a:rPr lang="zh-CN" altLang="en-US" sz="1300" dirty="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等美好寓意的化身。在这个特别的春节日子里，我们邀您一同想象，八位神仙穿越时空的阻隔，携手降临人间。</a:t>
            </a:r>
            <a:endParaRPr lang="zh-CN" altLang="en-US" sz="1300" dirty="0">
              <a:solidFill>
                <a:srgbClr val="CAA064"/>
              </a:solidFill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300" dirty="0">
              <a:solidFill>
                <a:srgbClr val="CAA064"/>
              </a:solidFill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/private/var/folders/r9/53tyw59x13z3f9gh3n025hd00000gn/T/com.kingsoft.wpsoffice.mac/picturecompress_20241031112453/output_1.pngoutput_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832485" y="589915"/>
            <a:ext cx="10536555" cy="4495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00188" y="3686175"/>
            <a:ext cx="9209087" cy="48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福，意为有福，兆丰年，寓意新的一年能够大丰收、大获全胜。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" name="图片 3" descr="资源903@4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1670050" y="2460625"/>
            <a:ext cx="8869363" cy="10414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月19日(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r9/53tyw59x13z3f9gh3n025hd00000gn/T/com.kingsoft.wpsoffice.mac/picturecompress_20241031112616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76200" y="0"/>
            <a:ext cx="1234376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3370" y="464185"/>
            <a:ext cx="342328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2800" b="1">
                <a:solidFill>
                  <a:srgbClr val="CAA064"/>
                </a:solidFill>
                <a:cs typeface="微软雅黑" panose="020B0503020204020204" charset="-122"/>
              </a:rPr>
              <a:t>万家灯火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rgbClr val="CAA064"/>
                </a:solidFill>
                <a:cs typeface="微软雅黑" panose="020B0503020204020204" charset="-122"/>
              </a:rPr>
              <a:t>品茗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W1</a:t>
            </a:r>
            <a:endParaRPr lang="en-US" altLang="zh-CN" sz="28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r9/53tyw59x13z3f9gh3n025hd00000gn/T/com.kingsoft.wpsoffice.mac/picturecompress_20241031111743/output_45.jpgoutput_4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070" y="1051560"/>
            <a:ext cx="3775075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宫灯造型，钱币壶钮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聚财聚福，好运连连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6070" y="340995"/>
            <a:ext cx="3489325" cy="710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配置一：聚财茶具</a:t>
            </a:r>
            <a:endParaRPr lang="zh-CN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070" y="3957320"/>
            <a:ext cx="6463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如意壶柄</a:t>
            </a:r>
            <a:endParaRPr lang="zh-CN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泡茶不烫手</a:t>
            </a:r>
            <a:endParaRPr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6070" y="4678045"/>
            <a:ext cx="3719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壶柄能有效防烫，碗口细腻手感圆润舒适。</a:t>
            </a:r>
            <a:endParaRPr lang="zh-CN" altLang="en-US" sz="1200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624965" y="4104640"/>
            <a:ext cx="3364865" cy="0"/>
          </a:xfrm>
          <a:prstGeom prst="line">
            <a:avLst/>
          </a:prstGeom>
          <a:ln>
            <a:solidFill>
              <a:srgbClr val="FFE6BF"/>
            </a:solidFill>
          </a:ln>
          <a:effectLst>
            <a:outerShdw blurRad="63500" sx="102000" sy="102000" algn="ctr" rotWithShape="0">
              <a:srgbClr val="00857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06070" y="2656205"/>
            <a:ext cx="646303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铜钱</a:t>
            </a:r>
            <a:r>
              <a:rPr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形壶钮，独特实用</a:t>
            </a:r>
            <a:endParaRPr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6070" y="3106420"/>
            <a:ext cx="5306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取铜钱造型作为壶钮，造型独特有创意，</a:t>
            </a:r>
            <a:endParaRPr lang="zh-CN" altLang="en-US" sz="1200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可便于手指的拿放，持握不易烫手。</a:t>
            </a:r>
            <a:endParaRPr lang="zh-CN" altLang="en-US" sz="1200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255010" y="3429000"/>
            <a:ext cx="1010920" cy="0"/>
          </a:xfrm>
          <a:prstGeom prst="line">
            <a:avLst/>
          </a:prstGeom>
          <a:ln>
            <a:solidFill>
              <a:srgbClr val="FFE6BF"/>
            </a:solidFill>
          </a:ln>
          <a:effectLst>
            <a:outerShdw blurRad="63500" sx="102000" sy="102000" algn="ctr" rotWithShape="0">
              <a:srgbClr val="00857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46.pngoutput_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049135" cy="6858000"/>
          </a:xfrm>
          <a:prstGeom prst="rect">
            <a:avLst/>
          </a:prstGeom>
        </p:spPr>
      </p:pic>
      <p:pic>
        <p:nvPicPr>
          <p:cNvPr id="4" name="图片 3" descr="/private/var/folders/r9/53tyw59x13z3f9gh3n025hd00000gn/T/com.kingsoft.wpsoffice.mac/picturecompress_20241031112638/output_1.pngoutput_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49135" y="0"/>
            <a:ext cx="520192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070" y="485140"/>
            <a:ext cx="3775075" cy="1450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中国瓷，德化造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优质高岭土原料经</a:t>
            </a:r>
            <a:r>
              <a:rPr lang="en-US" altLang="zh-CN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1200℃</a:t>
            </a: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高温烧制成型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5880" y="-69850"/>
            <a:ext cx="12368530" cy="7010400"/>
          </a:xfrm>
          <a:prstGeom prst="rect">
            <a:avLst/>
          </a:prstGeom>
          <a:solidFill>
            <a:srgbClr val="F26E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"/>
          <p:cNvSpPr/>
          <p:nvPr>
            <p:custDataLst>
              <p:tags r:id="rId1"/>
            </p:custDataLst>
          </p:nvPr>
        </p:nvSpPr>
        <p:spPr>
          <a:xfrm>
            <a:off x="386969" y="3978085"/>
            <a:ext cx="2727198" cy="2180654"/>
          </a:xfrm>
          <a:prstGeom prst="rect">
            <a:avLst/>
          </a:prstGeom>
          <a:solidFill>
            <a:srgbClr val="FFE6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rect"/>
          <p:cNvSpPr/>
          <p:nvPr>
            <p:custDataLst>
              <p:tags r:id="rId2"/>
            </p:custDataLst>
          </p:nvPr>
        </p:nvSpPr>
        <p:spPr>
          <a:xfrm>
            <a:off x="3281807" y="3978085"/>
            <a:ext cx="2727198" cy="2180654"/>
          </a:xfrm>
          <a:prstGeom prst="rect">
            <a:avLst/>
          </a:prstGeom>
          <a:solidFill>
            <a:srgbClr val="FFE6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rect"/>
          <p:cNvSpPr/>
          <p:nvPr>
            <p:custDataLst>
              <p:tags r:id="rId3"/>
            </p:custDataLst>
          </p:nvPr>
        </p:nvSpPr>
        <p:spPr>
          <a:xfrm>
            <a:off x="6176645" y="3978085"/>
            <a:ext cx="2727198" cy="2180654"/>
          </a:xfrm>
          <a:prstGeom prst="rect">
            <a:avLst/>
          </a:prstGeom>
          <a:solidFill>
            <a:srgbClr val="FFE6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rect"/>
          <p:cNvSpPr/>
          <p:nvPr>
            <p:custDataLst>
              <p:tags r:id="rId4"/>
            </p:custDataLst>
          </p:nvPr>
        </p:nvSpPr>
        <p:spPr>
          <a:xfrm>
            <a:off x="9071418" y="3978085"/>
            <a:ext cx="2727198" cy="2180654"/>
          </a:xfrm>
          <a:prstGeom prst="rect">
            <a:avLst/>
          </a:prstGeom>
          <a:solidFill>
            <a:srgbClr val="FFE6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3668395" y="4136390"/>
            <a:ext cx="2028190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</a:t>
            </a:r>
            <a:endParaRPr lang="en-US" altLang="zh-CN" sz="18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5" name="组合 54"/>
          <p:cNvGrpSpPr/>
          <p:nvPr>
            <p:custDataLst>
              <p:tags r:id="rId6"/>
            </p:custDataLst>
          </p:nvPr>
        </p:nvGrpSpPr>
        <p:grpSpPr>
          <a:xfrm>
            <a:off x="3915410" y="4535805"/>
            <a:ext cx="1533525" cy="1198880"/>
            <a:chOff x="6095" y="7509"/>
            <a:chExt cx="2415" cy="1888"/>
          </a:xfrm>
        </p:grpSpPr>
        <p:sp>
          <p:nvSpPr>
            <p:cNvPr id="30" name="文本框 29"/>
            <p:cNvSpPr txBox="1"/>
            <p:nvPr>
              <p:custDataLst>
                <p:tags r:id="rId7"/>
              </p:custDataLst>
            </p:nvPr>
          </p:nvSpPr>
          <p:spPr>
            <a:xfrm>
              <a:off x="6095" y="7509"/>
              <a:ext cx="241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草本配方不上火 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优质产区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饱满大颗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新鲜爽脆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31" name="picture 5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168" y="7713"/>
              <a:ext cx="222" cy="211"/>
            </a:xfrm>
            <a:prstGeom prst="rect">
              <a:avLst/>
            </a:prstGeom>
          </p:spPr>
        </p:pic>
        <p:pic>
          <p:nvPicPr>
            <p:cNvPr id="32" name="picture 5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8197" y="7713"/>
              <a:ext cx="222" cy="211"/>
            </a:xfrm>
            <a:prstGeom prst="rect">
              <a:avLst/>
            </a:prstGeom>
          </p:spPr>
        </p:pic>
        <p:pic>
          <p:nvPicPr>
            <p:cNvPr id="34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6608" y="8230"/>
              <a:ext cx="91" cy="91"/>
            </a:xfrm>
            <a:prstGeom prst="rect">
              <a:avLst/>
            </a:prstGeom>
          </p:spPr>
        </p:pic>
        <p:pic>
          <p:nvPicPr>
            <p:cNvPr id="3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6608" y="8647"/>
              <a:ext cx="91" cy="91"/>
            </a:xfrm>
            <a:prstGeom prst="rect">
              <a:avLst/>
            </a:prstGeom>
          </p:spPr>
        </p:pic>
        <p:pic>
          <p:nvPicPr>
            <p:cNvPr id="36" name="picture 5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6608" y="9091"/>
              <a:ext cx="91" cy="9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15"/>
            </p:custDataLst>
          </p:nvPr>
        </p:nvGrpSpPr>
        <p:grpSpPr>
          <a:xfrm>
            <a:off x="826135" y="4136390"/>
            <a:ext cx="1953260" cy="1602740"/>
            <a:chOff x="3523" y="6514"/>
            <a:chExt cx="3076" cy="2524"/>
          </a:xfrm>
        </p:grpSpPr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3523" y="6514"/>
              <a:ext cx="3076" cy="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草本味核桃</a:t>
              </a:r>
              <a:r>
                <a:rPr lang="en-US" altLang="zh-CN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108g</a:t>
              </a:r>
              <a:endParaRPr lang="en-US" altLang="zh-CN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57" name="组合 56"/>
            <p:cNvGrpSpPr/>
            <p:nvPr>
              <p:custDataLst>
                <p:tags r:id="rId17"/>
              </p:custDataLst>
            </p:nvPr>
          </p:nvGrpSpPr>
          <p:grpSpPr>
            <a:xfrm>
              <a:off x="3833" y="7150"/>
              <a:ext cx="2477" cy="1888"/>
              <a:chOff x="10618" y="7494"/>
              <a:chExt cx="2477" cy="1888"/>
            </a:xfrm>
          </p:grpSpPr>
          <p:sp>
            <p:nvSpPr>
              <p:cNvPr id="38" name="文本框 3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0638" y="7494"/>
                <a:ext cx="2415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皮薄易剥不涩口 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开口易剥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颗粒饱满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清香浓郁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pic>
            <p:nvPicPr>
              <p:cNvPr id="39" name="picture 56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0618" y="7713"/>
                <a:ext cx="222" cy="211"/>
              </a:xfrm>
              <a:prstGeom prst="rect">
                <a:avLst/>
              </a:prstGeom>
            </p:spPr>
          </p:pic>
          <p:pic>
            <p:nvPicPr>
              <p:cNvPr id="40" name="picture 56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873" y="7713"/>
                <a:ext cx="222" cy="211"/>
              </a:xfrm>
              <a:prstGeom prst="rect">
                <a:avLst/>
              </a:prstGeom>
            </p:spPr>
          </p:pic>
          <p:pic>
            <p:nvPicPr>
              <p:cNvPr id="42" name="picture 54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8230"/>
                <a:ext cx="91" cy="91"/>
              </a:xfrm>
              <a:prstGeom prst="rect">
                <a:avLst/>
              </a:prstGeom>
            </p:spPr>
          </p:pic>
          <p:pic>
            <p:nvPicPr>
              <p:cNvPr id="43" name="picture 54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8647"/>
                <a:ext cx="91" cy="91"/>
              </a:xfrm>
              <a:prstGeom prst="rect">
                <a:avLst/>
              </a:prstGeom>
            </p:spPr>
          </p:pic>
          <p:pic>
            <p:nvPicPr>
              <p:cNvPr id="44" name="picture 54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9091"/>
                <a:ext cx="91" cy="91"/>
              </a:xfrm>
              <a:prstGeom prst="rect">
                <a:avLst/>
              </a:prstGeom>
            </p:spPr>
          </p:pic>
        </p:grpSp>
      </p:grpSp>
      <p:sp>
        <p:nvSpPr>
          <p:cNvPr id="45" name="文本框 44"/>
          <p:cNvSpPr txBox="1"/>
          <p:nvPr>
            <p:custDataLst>
              <p:tags r:id="rId24"/>
            </p:custDataLst>
          </p:nvPr>
        </p:nvSpPr>
        <p:spPr>
          <a:xfrm>
            <a:off x="9675495" y="4126865"/>
            <a:ext cx="1722755" cy="411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</a:t>
            </a:r>
            <a:endParaRPr lang="en-US" altLang="zh-CN" sz="18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6" name="组合 55"/>
          <p:cNvGrpSpPr/>
          <p:nvPr>
            <p:custDataLst>
              <p:tags r:id="rId25"/>
            </p:custDataLst>
          </p:nvPr>
        </p:nvGrpSpPr>
        <p:grpSpPr>
          <a:xfrm>
            <a:off x="9732010" y="4547870"/>
            <a:ext cx="1532890" cy="1198880"/>
            <a:chOff x="15270" y="7494"/>
            <a:chExt cx="2414" cy="1888"/>
          </a:xfrm>
        </p:grpSpPr>
        <p:sp>
          <p:nvSpPr>
            <p:cNvPr id="46" name="文本框 45"/>
            <p:cNvSpPr txBox="1"/>
            <p:nvPr>
              <p:custDataLst>
                <p:tags r:id="rId26"/>
              </p:custDataLst>
            </p:nvPr>
          </p:nvSpPr>
          <p:spPr>
            <a:xfrm>
              <a:off x="15270" y="7494"/>
              <a:ext cx="241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饱满大颗粒 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鲜果鲜制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果仁饱满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全家共享</a:t>
              </a:r>
              <a:endPara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47" name="picture 5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380" y="7713"/>
              <a:ext cx="222" cy="211"/>
            </a:xfrm>
            <a:prstGeom prst="rect">
              <a:avLst/>
            </a:prstGeom>
          </p:spPr>
        </p:pic>
        <p:pic>
          <p:nvPicPr>
            <p:cNvPr id="48" name="picture 5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7303" y="7713"/>
              <a:ext cx="222" cy="211"/>
            </a:xfrm>
            <a:prstGeom prst="rect">
              <a:avLst/>
            </a:prstGeom>
          </p:spPr>
        </p:pic>
        <p:pic>
          <p:nvPicPr>
            <p:cNvPr id="50" name="picture 54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15737" y="8230"/>
              <a:ext cx="91" cy="91"/>
            </a:xfrm>
            <a:prstGeom prst="rect">
              <a:avLst/>
            </a:prstGeom>
          </p:spPr>
        </p:pic>
        <p:pic>
          <p:nvPicPr>
            <p:cNvPr id="51" name="picture 5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15737" y="8647"/>
              <a:ext cx="91" cy="91"/>
            </a:xfrm>
            <a:prstGeom prst="rect">
              <a:avLst/>
            </a:prstGeom>
          </p:spPr>
        </p:pic>
        <p:pic>
          <p:nvPicPr>
            <p:cNvPr id="52" name="picture 5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 flipH="1">
              <a:off x="15737" y="9091"/>
              <a:ext cx="91" cy="91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93370" y="278765"/>
            <a:ext cx="400621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配置二：海西坊品牌坚果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图片 6" descr="/private/var/folders/r9/53tyw59x13z3f9gh3n025hd00000gn/T/com.kingsoft.wpsoffice.mac/picturecompress_20241031111743/output_48.jpgoutput_48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 cstate="screen"/>
          <a:stretch>
            <a:fillRect/>
          </a:stretch>
        </p:blipFill>
        <p:spPr>
          <a:xfrm>
            <a:off x="392430" y="1261110"/>
            <a:ext cx="2733675" cy="2721610"/>
          </a:xfrm>
          <a:prstGeom prst="rect">
            <a:avLst/>
          </a:prstGeom>
        </p:spPr>
      </p:pic>
      <p:pic>
        <p:nvPicPr>
          <p:cNvPr id="9" name="图片 8" descr="/private/var/folders/r9/53tyw59x13z3f9gh3n025hd00000gn/T/com.kingsoft.wpsoffice.mac/picturecompress_20241031111743/output_49.jpgoutput_49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 cstate="screen"/>
          <a:srcRect/>
          <a:stretch>
            <a:fillRect/>
          </a:stretch>
        </p:blipFill>
        <p:spPr>
          <a:xfrm>
            <a:off x="9074785" y="1250315"/>
            <a:ext cx="2727960" cy="2727960"/>
          </a:xfrm>
          <a:prstGeom prst="rect">
            <a:avLst/>
          </a:prstGeom>
        </p:spPr>
      </p:pic>
      <p:pic>
        <p:nvPicPr>
          <p:cNvPr id="3" name="图片 2" descr="/private/var/folders/r9/53tyw59x13z3f9gh3n025hd00000gn/T/com.kingsoft.wpsoffice.mac/picturecompress_20241031111743/output_50.pngoutput_50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 cstate="screen"/>
          <a:srcRect/>
          <a:stretch>
            <a:fillRect/>
          </a:stretch>
        </p:blipFill>
        <p:spPr>
          <a:xfrm>
            <a:off x="6177280" y="1257935"/>
            <a:ext cx="2724785" cy="2724785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38"/>
            </p:custDataLst>
          </p:nvPr>
        </p:nvGrpSpPr>
        <p:grpSpPr>
          <a:xfrm>
            <a:off x="6690360" y="4119880"/>
            <a:ext cx="1699260" cy="1680210"/>
            <a:chOff x="1483" y="6488"/>
            <a:chExt cx="2676" cy="2646"/>
          </a:xfrm>
        </p:grpSpPr>
        <p:sp>
          <p:nvSpPr>
            <p:cNvPr id="21" name="文本框 20"/>
            <p:cNvSpPr txBox="1"/>
            <p:nvPr>
              <p:custDataLst>
                <p:tags r:id="rId39"/>
              </p:custDataLst>
            </p:nvPr>
          </p:nvSpPr>
          <p:spPr>
            <a:xfrm>
              <a:off x="1483" y="6488"/>
              <a:ext cx="2676" cy="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香蕉干</a:t>
              </a:r>
              <a:r>
                <a:rPr lang="en-US" altLang="zh-CN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128g</a:t>
              </a:r>
              <a:endParaRPr lang="en-US" altLang="zh-CN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54" name="组合 53"/>
            <p:cNvGrpSpPr/>
            <p:nvPr>
              <p:custDataLst>
                <p:tags r:id="rId40"/>
              </p:custDataLst>
            </p:nvPr>
          </p:nvGrpSpPr>
          <p:grpSpPr>
            <a:xfrm>
              <a:off x="1603" y="7150"/>
              <a:ext cx="2414" cy="1984"/>
              <a:chOff x="1740" y="7300"/>
              <a:chExt cx="2414" cy="1984"/>
            </a:xfrm>
          </p:grpSpPr>
          <p:sp>
            <p:nvSpPr>
              <p:cNvPr id="22" name="文本框 21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1740" y="7300"/>
                <a:ext cx="2415" cy="19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金黄酥香脆 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清甜香脆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品质上佳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自然原香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pic>
            <p:nvPicPr>
              <p:cNvPr id="19" name="picture 56"/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801" y="7502"/>
                <a:ext cx="222" cy="211"/>
              </a:xfrm>
              <a:prstGeom prst="rect">
                <a:avLst/>
              </a:prstGeom>
            </p:spPr>
          </p:pic>
          <p:pic>
            <p:nvPicPr>
              <p:cNvPr id="25" name="picture 56"/>
              <p:cNvPicPr>
                <a:picLocks noChangeAspect="1"/>
              </p:cNvPicPr>
              <p:nvPr>
                <p:custDataLst>
                  <p:tags r:id="rId4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3800" y="7502"/>
                <a:ext cx="222" cy="211"/>
              </a:xfrm>
              <a:prstGeom prst="rect">
                <a:avLst/>
              </a:prstGeom>
            </p:spPr>
          </p:pic>
          <p:pic>
            <p:nvPicPr>
              <p:cNvPr id="33" name="picture 54"/>
              <p:cNvPicPr>
                <a:picLocks noChangeAspect="1"/>
              </p:cNvPicPr>
              <p:nvPr>
                <p:custDataLst>
                  <p:tags r:id="rId44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165" y="8019"/>
                <a:ext cx="91" cy="91"/>
              </a:xfrm>
              <a:prstGeom prst="rect">
                <a:avLst/>
              </a:prstGeom>
            </p:spPr>
          </p:pic>
          <p:pic>
            <p:nvPicPr>
              <p:cNvPr id="41" name="picture 54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165" y="8436"/>
                <a:ext cx="91" cy="91"/>
              </a:xfrm>
              <a:prstGeom prst="rect">
                <a:avLst/>
              </a:prstGeom>
            </p:spPr>
          </p:pic>
          <p:pic>
            <p:nvPicPr>
              <p:cNvPr id="49" name="picture 54"/>
              <p:cNvPicPr>
                <a:picLocks noChangeAspect="1"/>
              </p:cNvPicPr>
              <p:nvPr>
                <p:custDataLst>
                  <p:tags r:id="rId46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165" y="8880"/>
                <a:ext cx="91" cy="91"/>
              </a:xfrm>
              <a:prstGeom prst="rect">
                <a:avLst/>
              </a:prstGeom>
            </p:spPr>
          </p:pic>
        </p:grpSp>
      </p:grpSp>
      <p:pic>
        <p:nvPicPr>
          <p:cNvPr id="12" name="图片 11" descr="/private/var/folders/r9/53tyw59x13z3f9gh3n025hd00000gn/T/com.kingsoft.wpsoffice.mac/picturecompress_20241031111743/output_51.pngoutput_51"/>
          <p:cNvPicPr>
            <a:picLocks noChangeAspect="1"/>
          </p:cNvPicPr>
          <p:nvPr/>
        </p:nvPicPr>
        <p:blipFill>
          <a:blip r:embed="rId47" cstate="screen"/>
          <a:stretch>
            <a:fillRect/>
          </a:stretch>
        </p:blipFill>
        <p:spPr>
          <a:xfrm>
            <a:off x="11022965" y="312420"/>
            <a:ext cx="772795" cy="761365"/>
          </a:xfrm>
          <a:prstGeom prst="rect">
            <a:avLst/>
          </a:prstGeom>
        </p:spPr>
      </p:pic>
      <p:pic>
        <p:nvPicPr>
          <p:cNvPr id="8" name="图片 7" descr="/private/var/folders/r9/53tyw59x13z3f9gh3n025hd00000gn/T/com.kingsoft.wpsoffice.mac/picturecompress_20241031111743/output_52.pngoutput_52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rcRect/>
          <a:stretch>
            <a:fillRect/>
          </a:stretch>
        </p:blipFill>
        <p:spPr>
          <a:xfrm>
            <a:off x="3284855" y="1254760"/>
            <a:ext cx="2720340" cy="2722880"/>
          </a:xfrm>
          <a:prstGeom prst="rect">
            <a:avLst/>
          </a:prstGeom>
        </p:spPr>
      </p:pic>
    </p:spTree>
    <p:custDataLst>
      <p:tags r:id="rId50"/>
    </p:custData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53.jpgoutput_5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90170" y="-72708"/>
            <a:ext cx="12443460" cy="7003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3370" y="292100"/>
            <a:ext cx="36677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cs typeface="微软雅黑" panose="020B0503020204020204" charset="-122"/>
              </a:rPr>
              <a:t>配置三：</a:t>
            </a:r>
            <a:r>
              <a:rPr lang="zh-CN" b="1">
                <a:solidFill>
                  <a:srgbClr val="CAA064"/>
                </a:solidFill>
                <a:cs typeface="微软雅黑" panose="020B0503020204020204" charset="-122"/>
              </a:rPr>
              <a:t>祝福红包</a:t>
            </a:r>
            <a:endParaRPr lang="zh-CN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2326005"/>
            <a:ext cx="2644140" cy="1302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顺心意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多喜乐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聚财气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焕新颜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皆如意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迎福年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370" y="967105"/>
            <a:ext cx="2644140" cy="1847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每个红包都是满满的心意。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740" y="6054838"/>
            <a:ext cx="226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CAA064"/>
                </a:solidFill>
              </a:rPr>
              <a:t>红包尺寸：</a:t>
            </a:r>
            <a:r>
              <a:rPr lang="en-US" altLang="zh-CN" sz="1400" dirty="0">
                <a:solidFill>
                  <a:srgbClr val="CAA064"/>
                </a:solidFill>
              </a:rPr>
              <a:t>85*170mm</a:t>
            </a:r>
            <a:endParaRPr lang="en-US" altLang="zh-CN" sz="1400" dirty="0">
              <a:solidFill>
                <a:srgbClr val="CAA064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5313/output_1.pngoutput_1"/>
          <p:cNvPicPr>
            <a:picLocks noChangeAspect="1"/>
          </p:cNvPicPr>
          <p:nvPr/>
        </p:nvPicPr>
        <p:blipFill>
          <a:blip r:embed="rId1" cstate="screen">
            <a:lum contrast="12000"/>
          </a:blip>
          <a:srcRect/>
          <a:stretch>
            <a:fillRect/>
          </a:stretch>
        </p:blipFill>
        <p:spPr>
          <a:xfrm>
            <a:off x="0" y="-43180"/>
            <a:ext cx="12192000" cy="69373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6070" y="434340"/>
            <a:ext cx="3217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利是封</a:t>
            </a:r>
            <a:r>
              <a:rPr lang="en-US" alt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有彩蛋</a:t>
            </a: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6070" y="1051560"/>
            <a:ext cx="47663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我们在红包上做了小小的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心机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增加了两枚红包，印刷上象征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迎财神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万事顺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的两位神仙，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祝福各位有财不外露，聚财也聚福。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2740" y="6054838"/>
            <a:ext cx="226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F2CA"/>
                </a:solidFill>
              </a:rPr>
              <a:t>红包尺寸：</a:t>
            </a:r>
            <a:r>
              <a:rPr lang="en-US" altLang="zh-CN" sz="1400" dirty="0">
                <a:solidFill>
                  <a:srgbClr val="FFF2CA"/>
                </a:solidFill>
              </a:rPr>
              <a:t>85*170mm</a:t>
            </a:r>
            <a:endParaRPr lang="en-US" altLang="zh-CN" sz="1400" dirty="0">
              <a:solidFill>
                <a:srgbClr val="FFF2CA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55.pngoutput_5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0955" y="0"/>
            <a:ext cx="12212955" cy="68732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3370" y="278765"/>
            <a:ext cx="36677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bg2">
                    <a:lumMod val="10000"/>
                  </a:schemeClr>
                </a:solidFill>
              </a:rPr>
              <a:t>配置四：</a:t>
            </a:r>
            <a:r>
              <a:rPr lang="zh-CN" b="1">
                <a:solidFill>
                  <a:schemeClr val="bg2">
                    <a:lumMod val="10000"/>
                  </a:schemeClr>
                </a:solidFill>
              </a:rPr>
              <a:t>有福对联</a:t>
            </a:r>
            <a:endParaRPr lang="zh-CN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785495"/>
            <a:ext cx="363982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横批：福光满堂</a:t>
            </a:r>
            <a:endParaRPr lang="zh-CN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上联：福星高照全家福</a:t>
            </a:r>
            <a:endParaRPr lang="zh-CN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下联：</a:t>
            </a:r>
            <a:r>
              <a:rPr lang="zh-CN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春光耀辉满堂春</a:t>
            </a:r>
            <a:endParaRPr lang="zh-CN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sz="24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740" y="5703887"/>
            <a:ext cx="2261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CAA064"/>
                </a:solidFill>
              </a:rPr>
              <a:t>对联尺寸：</a:t>
            </a:r>
            <a:endParaRPr lang="zh-CN" altLang="en-US" sz="1400" dirty="0">
              <a:solidFill>
                <a:srgbClr val="CAA064"/>
              </a:solidFill>
            </a:endParaRPr>
          </a:p>
          <a:p>
            <a:r>
              <a:rPr lang="zh-CN" altLang="en-US" sz="1400" dirty="0">
                <a:solidFill>
                  <a:srgbClr val="CAA064"/>
                </a:solidFill>
              </a:rPr>
              <a:t>横批：</a:t>
            </a:r>
            <a:r>
              <a:rPr lang="en-US" altLang="zh-CN" sz="1400" dirty="0">
                <a:solidFill>
                  <a:srgbClr val="CAA064"/>
                </a:solidFill>
              </a:rPr>
              <a:t>165*500mm</a:t>
            </a:r>
            <a:endParaRPr lang="en-US" altLang="zh-CN" sz="1400" dirty="0">
              <a:solidFill>
                <a:srgbClr val="CAA064"/>
              </a:solidFill>
            </a:endParaRPr>
          </a:p>
          <a:p>
            <a:r>
              <a:rPr lang="zh-CN" altLang="en-US" sz="1400" dirty="0">
                <a:solidFill>
                  <a:srgbClr val="CAA064"/>
                </a:solidFill>
              </a:rPr>
              <a:t>上下联：</a:t>
            </a:r>
            <a:r>
              <a:rPr lang="en-US" altLang="zh-CN" sz="1400" dirty="0">
                <a:solidFill>
                  <a:srgbClr val="CAA064"/>
                </a:solidFill>
              </a:rPr>
              <a:t>165*900mm</a:t>
            </a:r>
            <a:endParaRPr lang="en-US" altLang="zh-CN" sz="1400" dirty="0">
              <a:solidFill>
                <a:srgbClr val="CAA064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r9/53tyw59x13z3f9gh3n025hd00000gn/T/com.kingsoft.wpsoffice.mac/picturecompress_20241031111743/output_56.jpgoutput_5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00965" y="635"/>
            <a:ext cx="12321540" cy="69348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95275" y="1534160"/>
            <a:ext cx="44596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图案精美</a:t>
            </a:r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小巧讨喜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祈福平安</a:t>
            </a:r>
            <a:r>
              <a:rPr lang="en-US" altLang="zh-CN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平安相伴</a:t>
            </a:r>
            <a:endParaRPr lang="zh-CN" altLang="en-US" sz="2400" b="1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400" b="1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3370" y="305435"/>
            <a:ext cx="24110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b="1">
                <a:solidFill>
                  <a:srgbClr val="851321"/>
                </a:solidFill>
              </a:rPr>
              <a:t>配置五：平安符挂件</a:t>
            </a:r>
            <a:endParaRPr lang="zh-CN" altLang="en-US" b="1">
              <a:solidFill>
                <a:srgbClr val="85132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968230" y="5238115"/>
            <a:ext cx="2146935" cy="508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1200">
                <a:sym typeface="+mn-ea"/>
              </a:rPr>
              <a:t>专属定制双面提花织锦缎料，</a:t>
            </a:r>
            <a:endParaRPr lang="zh-CN" altLang="en-US" sz="1200">
              <a:sym typeface="+mn-ea"/>
            </a:endParaRPr>
          </a:p>
          <a:p>
            <a:pPr algn="l"/>
            <a:r>
              <a:rPr lang="zh-CN" altLang="en-US" sz="1200">
                <a:sym typeface="+mn-ea"/>
              </a:rPr>
              <a:t>质地柔软。</a:t>
            </a:r>
            <a:endParaRPr lang="zh-CN" altLang="en-US" sz="1200">
              <a:sym typeface="+mn-ea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8674100" y="5397500"/>
            <a:ext cx="1010920" cy="0"/>
          </a:xfrm>
          <a:prstGeom prst="line">
            <a:avLst/>
          </a:prstGeom>
          <a:ln>
            <a:solidFill>
              <a:srgbClr val="FFE6BF"/>
            </a:solidFill>
          </a:ln>
          <a:effectLst>
            <a:outerShdw blurRad="63500" sx="102000" sy="102000" algn="ctr" rotWithShape="0">
              <a:srgbClr val="00857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537065" y="3269615"/>
            <a:ext cx="2146935" cy="508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zh-CN" sz="1200">
                <a:sym typeface="+mn-ea"/>
              </a:rPr>
              <a:t>铃铛一响，好运常在。</a:t>
            </a:r>
            <a:endParaRPr lang="zh-CN" sz="1200"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>
            <a:off x="8390890" y="3429000"/>
            <a:ext cx="1010920" cy="0"/>
          </a:xfrm>
          <a:prstGeom prst="line">
            <a:avLst/>
          </a:prstGeom>
          <a:ln>
            <a:solidFill>
              <a:srgbClr val="FFE6BF"/>
            </a:solidFill>
          </a:ln>
          <a:effectLst>
            <a:outerShdw blurRad="63500" sx="102000" sy="102000" algn="ctr" rotWithShape="0">
              <a:srgbClr val="00857C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57.pngoutput_5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7350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0245" y="2018665"/>
            <a:ext cx="3641725" cy="1635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i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在皮影光影交织的情境中，我们将“皮影质感”这一传统艺术与“八仙人物”的神话传说巧妙融合。皮影的质感与色彩被巧妙地融入到了八仙人物的形象中。</a:t>
            </a:r>
            <a:endParaRPr lang="zh-CN" altLang="en-US" sz="1600" b="1" i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15975" y="4040505"/>
            <a:ext cx="535305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 descr="/private/var/folders/r9/53tyw59x13z3f9gh3n025hd00000gn/T/com.kingsoft.wpsoffice.mac/picturecompress_20241031111743/output_58.pngoutput_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90245" y="777875"/>
            <a:ext cx="1807210" cy="1001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1675" y="4147185"/>
            <a:ext cx="3641725" cy="1635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 i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以光造影，以影塑型。</a:t>
            </a:r>
            <a:endParaRPr lang="zh-CN" altLang="en-US" sz="2800" b="1" i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custDataLst>
      <p:tags r:id="rId4"/>
    </p:custData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00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资源 23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004945" y="0"/>
            <a:ext cx="4182110" cy="6858000"/>
          </a:xfrm>
          <a:prstGeom prst="rect">
            <a:avLst/>
          </a:prstGeom>
        </p:spPr>
      </p:pic>
      <p:sp>
        <p:nvSpPr>
          <p:cNvPr id="5123" name="文本框 1"/>
          <p:cNvSpPr txBox="1"/>
          <p:nvPr/>
        </p:nvSpPr>
        <p:spPr>
          <a:xfrm>
            <a:off x="1423988" y="1752600"/>
            <a:ext cx="9631362" cy="3138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葫芦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在中国传统文化是吉祥与福气的象征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圆润饱满，寓意着生活的圆满与和谐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我们定义这款产品主题为《福兆丰年》，并以葫芦元素为主展开来设计，它是一款意为传递正能量的产品。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“褔”，是心灵的慰藉，是生活的甜蜜。它代表着我们对幸福生活的追求,对家庭和睦、事业顺遂的渴望。“兆丰年”，则是对丰收的期许对成就的肯定。它预示着新的一年，我们将迎来更多的机遇与挑战，但无论前路如何，我们都将怀揣着信念与勇气，勇往直前。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“福兆丰年”，是对过去一年的总结与祝福，更是是对未来的信心与祈愿。福，意为有福，兆丰年，寓意新的一年能够大丰收、大获全胜。</a:t>
            </a:r>
            <a:endParaRPr lang="zh-CN" altLang="en-US" sz="12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r9/53tyw59x13z3f9gh3n025hd00000gn/T/com.kingsoft.wpsoffice.mac/picturecompress_20241031111743/output_59.pngoutput_59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109855" y="0"/>
            <a:ext cx="12301855" cy="69215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98450" y="363220"/>
            <a:ext cx="3103880" cy="58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定制位展示</a:t>
            </a:r>
            <a:endParaRPr lang="zh-CN" altLang="en-US" sz="2800" b="1" dirty="0">
              <a:solidFill>
                <a:srgbClr val="CAA064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98450" y="1398270"/>
            <a:ext cx="4456430" cy="1004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262626"/>
                </a:solidFill>
              </a:rPr>
              <a:t>①</a:t>
            </a:r>
            <a:r>
              <a:rPr lang="en-US" altLang="zh-CN" sz="2000" b="1">
                <a:solidFill>
                  <a:srgbClr val="262626"/>
                </a:solidFill>
              </a:rPr>
              <a:t> </a:t>
            </a:r>
            <a:r>
              <a:rPr lang="zh-CN" altLang="en-US" sz="2000" b="1">
                <a:solidFill>
                  <a:srgbClr val="262626"/>
                </a:solidFill>
              </a:rPr>
              <a:t>手提袋</a:t>
            </a:r>
            <a:endParaRPr lang="zh-CN" altLang="en-US" sz="2000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solidFill>
                  <a:srgbClr val="262626"/>
                </a:solidFill>
              </a:rPr>
              <a:t>      </a:t>
            </a:r>
            <a:r>
              <a:rPr lang="zh-CN" altLang="en-US" sz="1600">
                <a:solidFill>
                  <a:srgbClr val="262626"/>
                </a:solidFill>
              </a:rPr>
              <a:t>手提袋可定制</a:t>
            </a:r>
            <a:r>
              <a:rPr lang="en-US" altLang="zh-CN" sz="1600">
                <a:solidFill>
                  <a:srgbClr val="262626"/>
                </a:solidFill>
              </a:rPr>
              <a:t>logo</a:t>
            </a:r>
            <a:r>
              <a:rPr lang="zh-CN" altLang="en-US" sz="1600">
                <a:solidFill>
                  <a:srgbClr val="262626"/>
                </a:solidFill>
              </a:rPr>
              <a:t>，定制起订量：</a:t>
            </a:r>
            <a:endParaRPr lang="zh-CN" altLang="en-US" sz="1600">
              <a:solidFill>
                <a:srgbClr val="262626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030085" y="1398270"/>
            <a:ext cx="370078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262626"/>
                </a:solidFill>
              </a:rPr>
              <a:t>② 腰封</a:t>
            </a:r>
            <a:endParaRPr lang="zh-CN" altLang="en-US" sz="2000" b="1">
              <a:solidFill>
                <a:srgbClr val="262626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>
                <a:solidFill>
                  <a:srgbClr val="262626"/>
                </a:solidFill>
              </a:rPr>
              <a:t>     </a:t>
            </a:r>
            <a:r>
              <a:rPr lang="zh-CN" altLang="en-US" sz="1600">
                <a:solidFill>
                  <a:srgbClr val="262626"/>
                </a:solidFill>
              </a:rPr>
              <a:t>腰封可定制</a:t>
            </a:r>
            <a:r>
              <a:rPr lang="en-US" altLang="zh-CN" sz="1600">
                <a:solidFill>
                  <a:srgbClr val="262626"/>
                </a:solidFill>
              </a:rPr>
              <a:t>logo</a:t>
            </a:r>
            <a:r>
              <a:rPr lang="zh-CN" altLang="en-US" sz="1600">
                <a:solidFill>
                  <a:srgbClr val="262626"/>
                </a:solidFill>
              </a:rPr>
              <a:t>，定制起订量：</a:t>
            </a:r>
            <a:endParaRPr lang="zh-CN" altLang="en-US" sz="1600">
              <a:solidFill>
                <a:srgbClr val="262626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76015" y="2775585"/>
            <a:ext cx="945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</a:rPr>
              <a:t>LOGO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27390" y="5502910"/>
            <a:ext cx="945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</a:rPr>
              <a:t>LOGO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455" y="2621915"/>
            <a:ext cx="2682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</a:rPr>
              <a:t>礼盒尺寸：</a:t>
            </a:r>
            <a:r>
              <a:rPr lang="en-US" altLang="zh-CN" sz="1400">
                <a:solidFill>
                  <a:schemeClr val="tx1">
                    <a:lumMod val="95000"/>
                    <a:lumOff val="5000"/>
                  </a:schemeClr>
                </a:solidFill>
              </a:rPr>
              <a:t>232*285mm</a:t>
            </a:r>
            <a:endParaRPr lang="en-US" altLang="zh-CN" sz="14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</a:rPr>
              <a:t>手提袋尺寸：</a:t>
            </a:r>
            <a:r>
              <a:rPr lang="en-US" altLang="zh-CN" sz="1400">
                <a:solidFill>
                  <a:schemeClr val="tx1">
                    <a:lumMod val="95000"/>
                    <a:lumOff val="5000"/>
                  </a:schemeClr>
                </a:solidFill>
              </a:rPr>
              <a:t>250*250*320mm</a:t>
            </a:r>
            <a:endParaRPr lang="en-US" altLang="zh-CN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2731/output_1.pngoutput_1"/>
          <p:cNvPicPr>
            <a:picLocks noChangeAspect="1"/>
          </p:cNvPicPr>
          <p:nvPr/>
        </p:nvPicPr>
        <p:blipFill>
          <a:blip r:embed="rId1" cstate="screen"/>
          <a:srcRect r="-730" b="-647"/>
          <a:stretch>
            <a:fillRect/>
          </a:stretch>
        </p:blipFill>
        <p:spPr>
          <a:xfrm>
            <a:off x="635" y="-62230"/>
            <a:ext cx="12651740" cy="702500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5151755" y="6424930"/>
            <a:ext cx="167894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083560" y="6163945"/>
            <a:ext cx="1793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礼盒底部配备小灯</a:t>
            </a:r>
            <a:endParaRPr lang="zh-CN" altLang="en-US" sz="14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zh-CN" alt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扭转可开灯</a:t>
            </a:r>
            <a:endParaRPr lang="zh-CN" altLang="en-US" sz="1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0690" y="726440"/>
            <a:ext cx="36398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我是包装盒</a:t>
            </a:r>
            <a:endParaRPr lang="zh-CN" sz="28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也是氛围感摆件</a:t>
            </a:r>
            <a:endParaRPr lang="zh-CN" sz="28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0690" y="2000250"/>
            <a:ext cx="350964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在正月十五这一天，包装内置小灯配件就派上用场啦！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底部旋钮开启后可将礼盒作为提灯或摆件体验沉浸式新年氛围。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/private/var/folders/r9/53tyw59x13z3f9gh3n025hd00000gn/T/com.kingsoft.wpsoffice.mac/picturecompress_20241031112745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75565" y="0"/>
            <a:ext cx="123437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08000" y="1647727"/>
            <a:ext cx="1255395" cy="766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262626"/>
                </a:solidFill>
              </a:rPr>
              <a:t>礼盒</a:t>
            </a:r>
            <a:r>
              <a:rPr lang="en-US" altLang="zh-CN" b="1" dirty="0">
                <a:solidFill>
                  <a:srgbClr val="262626"/>
                </a:solidFill>
              </a:rPr>
              <a:t> </a:t>
            </a:r>
            <a:r>
              <a:rPr lang="zh-CN" altLang="en-US" b="1" dirty="0">
                <a:solidFill>
                  <a:srgbClr val="262626"/>
                </a:solidFill>
              </a:rPr>
              <a:t>×</a:t>
            </a:r>
            <a:r>
              <a:rPr lang="en-US" altLang="zh-CN" b="1" dirty="0">
                <a:solidFill>
                  <a:srgbClr val="262626"/>
                </a:solidFill>
              </a:rPr>
              <a:t>1</a:t>
            </a:r>
            <a:endParaRPr lang="zh-CN" altLang="en-US" b="1" dirty="0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262626"/>
                </a:solidFill>
              </a:rPr>
              <a:t>腰封</a:t>
            </a:r>
            <a:r>
              <a:rPr lang="en-US" altLang="zh-CN" b="1" dirty="0">
                <a:solidFill>
                  <a:srgbClr val="262626"/>
                </a:solidFill>
              </a:rPr>
              <a:t> </a:t>
            </a:r>
            <a:r>
              <a:rPr lang="zh-CN" altLang="en-US" b="1" dirty="0">
                <a:solidFill>
                  <a:srgbClr val="262626"/>
                </a:solidFill>
              </a:rPr>
              <a:t>×</a:t>
            </a:r>
            <a:r>
              <a:rPr lang="en-US" altLang="zh-CN" b="1" dirty="0">
                <a:solidFill>
                  <a:srgbClr val="262626"/>
                </a:solidFill>
              </a:rPr>
              <a:t>1</a:t>
            </a:r>
            <a:endParaRPr lang="en-US" altLang="zh-CN" b="1" dirty="0">
              <a:solidFill>
                <a:srgbClr val="262626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763395" y="6074361"/>
            <a:ext cx="1255395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</a:rPr>
              <a:t>手提袋</a:t>
            </a:r>
            <a:r>
              <a:rPr lang="en-US" altLang="zh-CN" b="1">
                <a:solidFill>
                  <a:srgbClr val="262626"/>
                </a:solidFill>
              </a:rPr>
              <a:t> </a:t>
            </a:r>
            <a:r>
              <a:rPr lang="zh-CN" altLang="en-US" b="1">
                <a:solidFill>
                  <a:srgbClr val="262626"/>
                </a:solidFill>
              </a:rPr>
              <a:t>×</a:t>
            </a:r>
            <a:r>
              <a:rPr lang="en-US" altLang="zh-CN" b="1">
                <a:solidFill>
                  <a:srgbClr val="262626"/>
                </a:solidFill>
              </a:rPr>
              <a:t>1</a:t>
            </a:r>
            <a:endParaRPr lang="zh-CN" altLang="en-US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b="1">
              <a:solidFill>
                <a:srgbClr val="262626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179444" y="5702251"/>
            <a:ext cx="2521585" cy="1607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262626"/>
                </a:solidFill>
              </a:rPr>
              <a:t>美味坚果</a:t>
            </a:r>
            <a:r>
              <a:rPr lang="en-US" altLang="zh-CN" b="1" dirty="0">
                <a:solidFill>
                  <a:srgbClr val="262626"/>
                </a:solidFill>
              </a:rPr>
              <a:t> </a:t>
            </a:r>
            <a:r>
              <a:rPr lang="zh-CN" altLang="en-US" b="1" dirty="0">
                <a:solidFill>
                  <a:srgbClr val="262626"/>
                </a:solidFill>
              </a:rPr>
              <a:t>×</a:t>
            </a:r>
            <a:r>
              <a:rPr lang="en-US" altLang="zh-CN" b="1" dirty="0">
                <a:solidFill>
                  <a:srgbClr val="262626"/>
                </a:solidFill>
              </a:rPr>
              <a:t>4</a:t>
            </a:r>
            <a:endParaRPr lang="en-US" altLang="zh-CN" b="1" dirty="0">
              <a:solidFill>
                <a:srgbClr val="262626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，开心瓜子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，多味花生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000" b="1" dirty="0">
              <a:solidFill>
                <a:srgbClr val="262626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000" b="1" dirty="0">
              <a:solidFill>
                <a:srgbClr val="262626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467735" y="1259107"/>
            <a:ext cx="1945005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262626"/>
                </a:solidFill>
                <a:sym typeface="+mn-ea"/>
              </a:rPr>
              <a:t>聚财茶具×</a:t>
            </a:r>
            <a:r>
              <a:rPr lang="en-US" altLang="zh-CN" b="1" dirty="0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 dirty="0">
              <a:solidFill>
                <a:srgbClr val="262626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837555" y="1259107"/>
            <a:ext cx="1945005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平安符挂件×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313805" y="6074361"/>
            <a:ext cx="9931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红包×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8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783955" y="6074361"/>
            <a:ext cx="9931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262626"/>
                </a:solidFill>
                <a:sym typeface="+mn-ea"/>
              </a:rPr>
              <a:t>对联×</a:t>
            </a:r>
            <a:r>
              <a:rPr lang="en-US" altLang="zh-CN" b="1" dirty="0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 dirty="0">
              <a:solidFill>
                <a:srgbClr val="262626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3370" y="464185"/>
            <a:ext cx="342328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万家灯火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-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品茗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W1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配置一览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43760" y="2417445"/>
            <a:ext cx="8174355" cy="1165860"/>
            <a:chOff x="3499" y="3807"/>
            <a:chExt cx="12873" cy="1836"/>
          </a:xfrm>
        </p:grpSpPr>
        <p:pic>
          <p:nvPicPr>
            <p:cNvPr id="8" name="图片 7" descr="资源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99" y="3807"/>
              <a:ext cx="7225" cy="183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10379" y="3807"/>
              <a:ext cx="599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50000"/>
                </a:lnSpc>
              </a:pP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——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闻香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W2</a:t>
              </a:r>
              <a:endParaRPr lang="zh-CN" altLang="en-US" sz="4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55700" y="3640455"/>
            <a:ext cx="96323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zh-CN" altLang="en-US" sz="2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万家灯火，共赏这人间烟火。</a:t>
            </a:r>
            <a:endParaRPr lang="zh-CN" altLang="en-US" sz="2000" b="1">
              <a:solidFill>
                <a:srgbClr val="CAA064"/>
              </a:solidFill>
            </a:endParaRPr>
          </a:p>
        </p:txBody>
      </p:sp>
      <p:pic>
        <p:nvPicPr>
          <p:cNvPr id="3" name="图片 2" descr="资源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1635" y="2063750"/>
            <a:ext cx="1179830" cy="3536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2948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19050" y="0"/>
            <a:ext cx="12362815" cy="6868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3370" y="464185"/>
            <a:ext cx="342328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2800" b="1">
                <a:solidFill>
                  <a:srgbClr val="FFE6BF"/>
                </a:solidFill>
                <a:cs typeface="微软雅黑" panose="020B0503020204020204" charset="-122"/>
              </a:rPr>
              <a:t>万家灯火</a:t>
            </a:r>
            <a:r>
              <a:rPr lang="en-US" altLang="zh-CN" sz="2800" b="1">
                <a:solidFill>
                  <a:srgbClr val="FFE6BF"/>
                </a:solidFill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rgbClr val="FFE6BF"/>
                </a:solidFill>
                <a:cs typeface="微软雅黑" panose="020B0503020204020204" charset="-122"/>
              </a:rPr>
              <a:t>闻香</a:t>
            </a:r>
            <a:r>
              <a:rPr lang="en-US" altLang="zh-CN" sz="2800" b="1">
                <a:solidFill>
                  <a:srgbClr val="FFE6BF"/>
                </a:solidFill>
                <a:cs typeface="微软雅黑" panose="020B0503020204020204" charset="-122"/>
              </a:rPr>
              <a:t>W2</a:t>
            </a:r>
            <a:endParaRPr lang="en-US" altLang="zh-CN" sz="2800" b="1">
              <a:solidFill>
                <a:srgbClr val="FFE6BF"/>
              </a:solidFill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r9/53tyw59x13z3f9gh3n025hd00000gn/T/com.kingsoft.wpsoffice.mac/picturecompress_20241031174150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254865" cy="68935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7340" y="557530"/>
            <a:ext cx="52571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FFE6BF"/>
                </a:solidFill>
                <a:cs typeface="微软雅黑" panose="020B0503020204020204" charset="-122"/>
              </a:rPr>
              <a:t>配置一：张灯结彩香薰摆件</a:t>
            </a:r>
            <a:endParaRPr lang="zh-CN" altLang="en-US" b="1">
              <a:solidFill>
                <a:srgbClr val="FFE6BF"/>
              </a:solidFill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340" y="1163955"/>
            <a:ext cx="4237355" cy="1875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以传统的灯笼为灵感设计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产品既是香薰也是摆件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祝新的一年好运连连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r9/53tyw59x13z3f9gh3n025hd00000gn/T/com.kingsoft.wpsoffice.mac/picturecompress_20241031112825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635" y="-10160"/>
            <a:ext cx="12209780" cy="6870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/private/var/folders/r9/53tyw59x13z3f9gh3n025hd00000gn/T/com.kingsoft.wpsoffice.mac/picturecompress_20241031111743/output_66.pngoutput_66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3437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08000" y="2093595"/>
            <a:ext cx="1255395" cy="766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</a:rPr>
              <a:t>礼盒</a:t>
            </a:r>
            <a:r>
              <a:rPr lang="en-US" altLang="zh-CN" b="1">
                <a:solidFill>
                  <a:srgbClr val="262626"/>
                </a:solidFill>
              </a:rPr>
              <a:t> </a:t>
            </a:r>
            <a:r>
              <a:rPr lang="zh-CN" altLang="en-US" b="1">
                <a:solidFill>
                  <a:srgbClr val="262626"/>
                </a:solidFill>
              </a:rPr>
              <a:t>×</a:t>
            </a:r>
            <a:r>
              <a:rPr lang="en-US" altLang="zh-CN" b="1">
                <a:solidFill>
                  <a:srgbClr val="262626"/>
                </a:solidFill>
              </a:rPr>
              <a:t>1</a:t>
            </a:r>
            <a:endParaRPr lang="zh-CN" altLang="en-US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</a:rPr>
              <a:t>腰封</a:t>
            </a:r>
            <a:r>
              <a:rPr lang="en-US" altLang="zh-CN" b="1">
                <a:solidFill>
                  <a:srgbClr val="262626"/>
                </a:solidFill>
              </a:rPr>
              <a:t> </a:t>
            </a:r>
            <a:r>
              <a:rPr lang="zh-CN" altLang="en-US" b="1">
                <a:solidFill>
                  <a:srgbClr val="262626"/>
                </a:solidFill>
              </a:rPr>
              <a:t>×</a:t>
            </a:r>
            <a:r>
              <a:rPr lang="en-US" altLang="zh-CN" b="1">
                <a:solidFill>
                  <a:srgbClr val="262626"/>
                </a:solidFill>
              </a:rPr>
              <a:t>1</a:t>
            </a:r>
            <a:endParaRPr lang="en-US" altLang="zh-CN" b="1">
              <a:solidFill>
                <a:srgbClr val="262626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63395" y="5800090"/>
            <a:ext cx="1255395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</a:rPr>
              <a:t>手提袋</a:t>
            </a:r>
            <a:r>
              <a:rPr lang="en-US" altLang="zh-CN" b="1">
                <a:solidFill>
                  <a:srgbClr val="262626"/>
                </a:solidFill>
              </a:rPr>
              <a:t> </a:t>
            </a:r>
            <a:r>
              <a:rPr lang="zh-CN" altLang="en-US" b="1">
                <a:solidFill>
                  <a:srgbClr val="262626"/>
                </a:solidFill>
              </a:rPr>
              <a:t>×</a:t>
            </a:r>
            <a:r>
              <a:rPr lang="en-US" altLang="zh-CN" b="1">
                <a:solidFill>
                  <a:srgbClr val="262626"/>
                </a:solidFill>
              </a:rPr>
              <a:t>1</a:t>
            </a:r>
            <a:endParaRPr lang="zh-CN" altLang="en-US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b="1">
              <a:solidFill>
                <a:srgbClr val="262626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771265" y="5383530"/>
            <a:ext cx="1481455" cy="541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</a:rPr>
              <a:t>美味坚果</a:t>
            </a:r>
            <a:r>
              <a:rPr lang="en-US" altLang="zh-CN" b="1">
                <a:solidFill>
                  <a:srgbClr val="262626"/>
                </a:solidFill>
              </a:rPr>
              <a:t> </a:t>
            </a:r>
            <a:r>
              <a:rPr lang="zh-CN" altLang="en-US" b="1">
                <a:solidFill>
                  <a:srgbClr val="262626"/>
                </a:solidFill>
              </a:rPr>
              <a:t>×</a:t>
            </a:r>
            <a:r>
              <a:rPr lang="en-US" altLang="zh-CN" b="1">
                <a:solidFill>
                  <a:srgbClr val="262626"/>
                </a:solidFill>
              </a:rPr>
              <a:t>4</a:t>
            </a:r>
            <a:endParaRPr lang="en-US" altLang="zh-CN" b="1">
              <a:solidFill>
                <a:srgbClr val="262626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0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0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000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000" b="1">
              <a:solidFill>
                <a:srgbClr val="262626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27400" y="986155"/>
            <a:ext cx="236982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张灯结彩香薰摆件×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837555" y="986155"/>
            <a:ext cx="1945005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平安符挂件×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313805" y="6161405"/>
            <a:ext cx="9931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红包×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8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0770870" y="6161405"/>
            <a:ext cx="99314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262626"/>
                </a:solidFill>
                <a:sym typeface="+mn-ea"/>
              </a:rPr>
              <a:t>对联×</a:t>
            </a:r>
            <a:r>
              <a:rPr lang="en-US" altLang="zh-CN" b="1">
                <a:solidFill>
                  <a:srgbClr val="262626"/>
                </a:solidFill>
                <a:sym typeface="+mn-ea"/>
              </a:rPr>
              <a:t>1</a:t>
            </a:r>
            <a:endParaRPr lang="en-US" altLang="zh-CN" b="1">
              <a:solidFill>
                <a:srgbClr val="262626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3370" y="464185"/>
            <a:ext cx="342328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万家灯火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-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闻香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W2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</a:rPr>
              <a:t>配置一览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52400"/>
            <a:ext cx="12368530" cy="7010400"/>
          </a:xfrm>
          <a:prstGeom prst="rect">
            <a:avLst/>
          </a:prstGeom>
          <a:solidFill>
            <a:srgbClr val="1B030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840740" y="3725545"/>
            <a:ext cx="4664075" cy="2794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41375" y="3775710"/>
            <a:ext cx="5055235" cy="1977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①：发光宫灯造型礼盒×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，手提袋×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②：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灯笼钱币茶具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③：美味坚果×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4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④：平安符挂件×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⑤：祝福红包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x8</a:t>
            </a:r>
            <a:endParaRPr lang="en-US" alt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⑥：有福对联套装×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endParaRPr lang="en-US" alt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30630" y="4892675"/>
            <a:ext cx="2965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；开心瓜子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；多味花生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6621780" y="3725545"/>
            <a:ext cx="4664075" cy="2794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6622415" y="3775710"/>
            <a:ext cx="5055235" cy="1977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①：发光宫灯造型礼盒×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，手提袋×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②：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张灯结彩香薰摆件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 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③：美味坚果×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4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④：平安符挂件×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；</a:t>
            </a:r>
            <a:endParaRPr lang="zh-CN" altLang="en-US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⑤：祝福红包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x8</a:t>
            </a:r>
            <a:endParaRPr lang="en-US" alt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⑥：有福对联套装×</a:t>
            </a:r>
            <a:r>
              <a:rPr lang="en-US" altLang="zh-CN" sz="1600" b="1">
                <a:solidFill>
                  <a:srgbClr val="CAA064"/>
                </a:solidFill>
                <a:latin typeface="+mj-ea"/>
                <a:ea typeface="+mj-ea"/>
                <a:cs typeface="+mj-ea"/>
              </a:rPr>
              <a:t>1</a:t>
            </a:r>
            <a:endParaRPr lang="en-US" altLang="zh-CN" sz="1600" b="1">
              <a:solidFill>
                <a:srgbClr val="CAA064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11670" y="4892675"/>
            <a:ext cx="2965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；开心瓜子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；多味花生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62000" y="586105"/>
            <a:ext cx="3667760" cy="45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CAA064"/>
                </a:solidFill>
              </a:rPr>
              <a:t>万家灯火</a:t>
            </a:r>
            <a:r>
              <a:rPr lang="en-US" altLang="zh-CN" b="1" dirty="0">
                <a:solidFill>
                  <a:srgbClr val="CAA064"/>
                </a:solidFill>
              </a:rPr>
              <a:t> — </a:t>
            </a:r>
            <a:r>
              <a:rPr lang="zh-CN" altLang="en-US" b="1" dirty="0">
                <a:solidFill>
                  <a:srgbClr val="CAA064"/>
                </a:solidFill>
              </a:rPr>
              <a:t>品茗</a:t>
            </a:r>
            <a:r>
              <a:rPr lang="en-US" altLang="zh-CN" b="1" dirty="0">
                <a:solidFill>
                  <a:srgbClr val="CAA064"/>
                </a:solidFill>
              </a:rPr>
              <a:t>W1</a:t>
            </a:r>
            <a:endParaRPr lang="en-US" altLang="zh-CN" b="1" dirty="0">
              <a:solidFill>
                <a:srgbClr val="CAA064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2000" y="95885"/>
            <a:ext cx="19151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rgbClr val="CAA064"/>
                </a:solidFill>
                <a:sym typeface="+mn-ea"/>
              </a:rPr>
              <a:t>配置回顾</a:t>
            </a:r>
            <a:endParaRPr lang="zh-CN" altLang="en-US" sz="2400" b="1">
              <a:solidFill>
                <a:srgbClr val="CAA064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621780" y="586105"/>
            <a:ext cx="2522220" cy="4584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CAA064"/>
                </a:solidFill>
                <a:sym typeface="+mn-ea"/>
              </a:rPr>
              <a:t>万家灯火</a:t>
            </a:r>
            <a:r>
              <a:rPr lang="en-US" altLang="zh-CN" b="1" dirty="0">
                <a:solidFill>
                  <a:srgbClr val="CAA064"/>
                </a:solidFill>
                <a:sym typeface="+mn-ea"/>
              </a:rPr>
              <a:t> — </a:t>
            </a:r>
            <a:r>
              <a:rPr lang="zh-CN" altLang="en-US" b="1" dirty="0">
                <a:solidFill>
                  <a:srgbClr val="CAA064"/>
                </a:solidFill>
                <a:sym typeface="+mn-ea"/>
              </a:rPr>
              <a:t>闻香</a:t>
            </a:r>
            <a:r>
              <a:rPr lang="en-US" altLang="zh-CN" b="1" dirty="0">
                <a:solidFill>
                  <a:srgbClr val="CAA064"/>
                </a:solidFill>
                <a:sym typeface="+mn-ea"/>
              </a:rPr>
              <a:t>W2</a:t>
            </a:r>
            <a:endParaRPr lang="zh-CN" altLang="en-US" b="1" dirty="0">
              <a:solidFill>
                <a:srgbClr val="CAA064"/>
              </a:solidFill>
              <a:sym typeface="+mn-ea"/>
            </a:endParaRPr>
          </a:p>
        </p:txBody>
      </p:sp>
      <p:pic>
        <p:nvPicPr>
          <p:cNvPr id="2" name="图片 1" descr="/private/var/folders/r9/53tyw59x13z3f9gh3n025hd00000gn/T/com.kingsoft.wpsoffice.mac/picturecompress_20241031112948/output_1.pngoutput_1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6621145" y="1183640"/>
            <a:ext cx="4664710" cy="2591639"/>
          </a:xfrm>
          <a:prstGeom prst="rect">
            <a:avLst/>
          </a:prstGeom>
        </p:spPr>
      </p:pic>
      <p:pic>
        <p:nvPicPr>
          <p:cNvPr id="5" name="图片 4" descr="/private/var/folders/r9/53tyw59x13z3f9gh3n025hd00000gn/T/com.kingsoft.wpsoffice.mac/picturecompress_20241031112616/output_1.pngoutput_1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840740" y="1190924"/>
            <a:ext cx="4664074" cy="25912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01645" y="476250"/>
            <a:ext cx="2374265" cy="58229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集采价：</a:t>
            </a:r>
            <a:r>
              <a:rPr lang="en-US" altLang="zh-CN">
                <a:solidFill>
                  <a:srgbClr val="FFFF00"/>
                </a:solidFill>
              </a:rPr>
              <a:t>309</a:t>
            </a:r>
            <a:r>
              <a:rPr lang="zh-CN" altLang="en-US">
                <a:solidFill>
                  <a:srgbClr val="FFFF00"/>
                </a:solidFill>
              </a:rPr>
              <a:t>元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76995" y="537845"/>
            <a:ext cx="2347595" cy="52959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集采价：</a:t>
            </a:r>
            <a:r>
              <a:rPr lang="en-US" altLang="zh-CN">
                <a:solidFill>
                  <a:srgbClr val="FFFF00"/>
                </a:solidFill>
              </a:rPr>
              <a:t>269</a:t>
            </a:r>
            <a:r>
              <a:rPr lang="zh-CN" altLang="en-US">
                <a:solidFill>
                  <a:srgbClr val="FFFF00"/>
                </a:solidFill>
              </a:rPr>
              <a:t>元</a:t>
            </a:r>
            <a:endParaRPr lang="zh-CN" altLang="en-US">
              <a:solidFill>
                <a:srgbClr val="FFFF00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43760" y="2417445"/>
            <a:ext cx="7656195" cy="1165860"/>
            <a:chOff x="3499" y="3807"/>
            <a:chExt cx="12057" cy="1836"/>
          </a:xfrm>
        </p:grpSpPr>
        <p:pic>
          <p:nvPicPr>
            <p:cNvPr id="6" name="图片 5" descr="资源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99" y="3807"/>
              <a:ext cx="7225" cy="183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10379" y="3807"/>
              <a:ext cx="517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50000"/>
                </a:lnSpc>
              </a:pP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黑体" panose="02010609060101010101" charset="-122"/>
                  <a:sym typeface="+mn-ea"/>
                </a:rPr>
                <a:t>——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黑体" panose="02010609060101010101" charset="-122"/>
                  <a:sym typeface="+mn-ea"/>
                </a:rPr>
                <a:t> </a:t>
              </a: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抱富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H1</a:t>
              </a:r>
              <a:endParaRPr lang="zh-CN" altLang="en-US" sz="4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55700" y="3640455"/>
            <a:ext cx="96323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zh-CN" altLang="en-US" sz="2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万家灯火，共赏这人间烟火。</a:t>
            </a:r>
            <a:endParaRPr lang="zh-CN" altLang="en-US" sz="2000" b="1">
              <a:solidFill>
                <a:srgbClr val="CAA064"/>
              </a:solidFill>
            </a:endParaRPr>
          </a:p>
        </p:txBody>
      </p:sp>
      <p:pic>
        <p:nvPicPr>
          <p:cNvPr id="3" name="图片 2" descr="资源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19215" y="2115185"/>
            <a:ext cx="1182370" cy="3594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香炉款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86285" cy="6858000"/>
          </a:xfrm>
          <a:prstGeom prst="rect">
            <a:avLst/>
          </a:prstGeom>
        </p:spPr>
      </p:pic>
      <p:sp>
        <p:nvSpPr>
          <p:cNvPr id="6146" name="文本框 5"/>
          <p:cNvSpPr txBox="1"/>
          <p:nvPr/>
        </p:nvSpPr>
        <p:spPr>
          <a:xfrm>
            <a:off x="635000" y="398780"/>
            <a:ext cx="62039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福兆丰年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N1—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紫气东来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37235" y="5056505"/>
            <a:ext cx="344932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800" b="1">
                <a:solidFill>
                  <a:srgbClr val="CAA064"/>
                </a:solidFill>
                <a:cs typeface="微软雅黑" panose="020B0503020204020204" charset="-122"/>
              </a:rPr>
              <a:t>八仙贺福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 </a:t>
            </a:r>
            <a:r>
              <a:rPr lang="zh-CN" altLang="en-US" sz="2800" b="1">
                <a:solidFill>
                  <a:srgbClr val="CAA064"/>
                </a:solidFill>
                <a:cs typeface="微软雅黑" panose="020B0503020204020204" charset="-122"/>
              </a:rPr>
              <a:t>尽显神通</a:t>
            </a:r>
            <a:r>
              <a:rPr lang="en-US" altLang="zh-CN" sz="2800" b="1">
                <a:solidFill>
                  <a:srgbClr val="CAA064"/>
                </a:solidFill>
                <a:cs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7235" y="5748020"/>
            <a:ext cx="10715625" cy="1021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140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自古以来，八仙在中国传统文化中便是吉祥与美好的象征。他们各怀绝技，不仅蕴含着智慧、勇气、长寿与和谐的内涵，更是</a:t>
            </a:r>
            <a:r>
              <a:rPr lang="zh-CN" altLang="en-US" sz="1400" b="1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迎福年、守安康、护团圆、皆如愿</a:t>
            </a:r>
            <a:r>
              <a:rPr lang="zh-CN" altLang="en-US" sz="1400">
                <a:solidFill>
                  <a:srgbClr val="CAA064"/>
                </a:solidFill>
                <a:cs typeface="微软雅黑" panose="020B0503020204020204" charset="-122"/>
                <a:sym typeface="+mn-ea"/>
              </a:rPr>
              <a:t>等美好寓意的化身。在这个特别的春节日子里，我们邀您一同想象，八位神仙穿越时空的阻隔，携手降临人间。</a:t>
            </a:r>
            <a:endParaRPr lang="zh-CN" altLang="en-US" sz="1400">
              <a:solidFill>
                <a:srgbClr val="CAA064"/>
              </a:solidFill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400">
              <a:solidFill>
                <a:srgbClr val="CAA064"/>
              </a:solidFill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/private/var/folders/r9/53tyw59x13z3f9gh3n025hd00000gn/T/com.kingsoft.wpsoffice.mac/picturecompress_20241031112453/output_1.pngoutput_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832485" y="589915"/>
            <a:ext cx="10536555" cy="4495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3041/output_1.pn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32385" y="-88900"/>
            <a:ext cx="12225020" cy="6964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3370" y="80645"/>
            <a:ext cx="607504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zh-CN" altLang="en-US" b="1">
                <a:solidFill>
                  <a:schemeClr val="accent2">
                    <a:lumMod val="50000"/>
                  </a:schemeClr>
                </a:solidFill>
              </a:rPr>
              <a:t>万家灯火</a:t>
            </a:r>
            <a:r>
              <a:rPr lang="en-US" altLang="zh-CN" b="1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zh-CN" altLang="en-US" b="1">
                <a:solidFill>
                  <a:schemeClr val="accent2">
                    <a:lumMod val="50000"/>
                  </a:schemeClr>
                </a:solidFill>
              </a:rPr>
              <a:t>经典款</a:t>
            </a:r>
            <a:endParaRPr lang="en-US" altLang="zh-CN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34790" y="6035040"/>
            <a:ext cx="4090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600" b="1">
                <a:solidFill>
                  <a:schemeClr val="accent2">
                    <a:lumMod val="50000"/>
                  </a:schemeClr>
                </a:solidFill>
                <a:cs typeface="微软雅黑" panose="020B0503020204020204" charset="-122"/>
                <a:sym typeface="+mn-ea"/>
              </a:rPr>
              <a:t>环保瓦楞材质，随拎随走。</a:t>
            </a:r>
            <a:endParaRPr lang="zh-CN" altLang="en-US" sz="1600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图片 2" descr="E:/01节礼/01节礼/新年/150ppi/资源 1223.png资源 12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52270" y="2932430"/>
            <a:ext cx="1492250" cy="1482725"/>
          </a:xfrm>
          <a:prstGeom prst="rect">
            <a:avLst/>
          </a:prstGeom>
        </p:spPr>
      </p:pic>
      <p:pic>
        <p:nvPicPr>
          <p:cNvPr id="8" name="图片 7" descr="E:/01节礼/01节礼/新年/150ppi/资源 1323.png资源 13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281795" y="2932430"/>
            <a:ext cx="1492250" cy="14922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52400"/>
            <a:ext cx="12368530" cy="70104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rgbClr val="F26E13"/>
              </a:gs>
              <a:gs pos="83000">
                <a:srgbClr val="F26E13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165090" y="1579880"/>
            <a:ext cx="6718300" cy="4895850"/>
          </a:xfrm>
          <a:prstGeom prst="roundRect">
            <a:avLst>
              <a:gd name="adj" fmla="val 6251"/>
            </a:avLst>
          </a:prstGeom>
          <a:solidFill>
            <a:srgbClr val="EEE5D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r9/53tyw59x13z3f9gh3n025hd00000gn/T/com.kingsoft.wpsoffice.mac/picturecompress_20241031113246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548370" y="1280160"/>
            <a:ext cx="1097280" cy="230695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8548370" y="3446463"/>
            <a:ext cx="128460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②随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心杯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845810" y="3446463"/>
            <a:ext cx="159575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①好运毛毯×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1*1.5m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 descr="/private/var/folders/r9/53tyw59x13z3f9gh3n025hd00000gn/T/com.kingsoft.wpsoffice.mac/picturecompress_20241031113238/output_1.pngoutput_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28005" y="3994150"/>
            <a:ext cx="2030730" cy="135826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868670" y="5305425"/>
            <a:ext cx="1638935" cy="1119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③美味坚果×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081010" y="5824220"/>
            <a:ext cx="1522730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④红包×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0368915" y="5824220"/>
            <a:ext cx="112839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⑤对联×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3575" y="292735"/>
            <a:ext cx="4318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C8A067"/>
                </a:solidFill>
                <a:cs typeface="微软雅黑" panose="020B0503020204020204" charset="-122"/>
                <a:sym typeface="+mn-ea"/>
              </a:rPr>
              <a:t>披着毛毯看春晚，磕着瓜子拉家常。</a:t>
            </a:r>
            <a:endParaRPr lang="zh-CN" altLang="en-US" b="1">
              <a:solidFill>
                <a:srgbClr val="C8A067"/>
              </a:solidFill>
              <a:cs typeface="微软雅黑" panose="020B0503020204020204" charset="-122"/>
            </a:endParaRPr>
          </a:p>
          <a:p>
            <a:r>
              <a:rPr lang="zh-CN" altLang="en-US" b="1">
                <a:solidFill>
                  <a:srgbClr val="C8A067"/>
                </a:solidFill>
                <a:cs typeface="微软雅黑" panose="020B0503020204020204" charset="-122"/>
                <a:sym typeface="+mn-ea"/>
              </a:rPr>
              <a:t>多喝热水解油腻，贴贴对联迎福气。</a:t>
            </a:r>
            <a:endParaRPr lang="zh-CN" altLang="en-US" b="1">
              <a:solidFill>
                <a:srgbClr val="C8A067"/>
              </a:solidFill>
              <a:cs typeface="微软雅黑" panose="020B0503020204020204" charset="-122"/>
            </a:endParaRPr>
          </a:p>
          <a:p>
            <a:r>
              <a:rPr lang="zh-CN" altLang="en-US" b="1">
                <a:solidFill>
                  <a:srgbClr val="C8A067"/>
                </a:solidFill>
                <a:cs typeface="微软雅黑" panose="020B0503020204020204" charset="-122"/>
                <a:sym typeface="+mn-ea"/>
              </a:rPr>
              <a:t>多收红包聚拢财，舒舒服服过大年。</a:t>
            </a:r>
            <a:endParaRPr lang="zh-CN" altLang="en-US" b="1">
              <a:solidFill>
                <a:srgbClr val="FFE6BF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3220" y="1177925"/>
            <a:ext cx="465455" cy="401955"/>
          </a:xfrm>
          <a:prstGeom prst="line">
            <a:avLst/>
          </a:prstGeom>
          <a:ln w="28575" cmpd="sng">
            <a:solidFill>
              <a:srgbClr val="CAA064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136390" y="1061085"/>
            <a:ext cx="381000" cy="518795"/>
          </a:xfrm>
          <a:prstGeom prst="line">
            <a:avLst/>
          </a:prstGeom>
          <a:ln w="28575" cmpd="sng">
            <a:solidFill>
              <a:srgbClr val="CAA064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/private/var/folders/r9/53tyw59x13z3f9gh3n025hd00000gn/T/com.kingsoft.wpsoffice.mac/picturecompress_20241031111743/output_76.pngoutput_76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46710" y="1579880"/>
            <a:ext cx="4318635" cy="5178425"/>
          </a:xfrm>
          <a:prstGeom prst="rect">
            <a:avLst/>
          </a:prstGeom>
        </p:spPr>
      </p:pic>
      <p:pic>
        <p:nvPicPr>
          <p:cNvPr id="17" name="图片 16" descr="/private/var/folders/r9/53tyw59x13z3f9gh3n025hd00000gn/T/com.kingsoft.wpsoffice.mac/picturecompress_20241031111743/output_77.pngoutput_7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395970" y="3948430"/>
            <a:ext cx="1084580" cy="1835150"/>
          </a:xfrm>
          <a:prstGeom prst="rect">
            <a:avLst/>
          </a:prstGeom>
        </p:spPr>
      </p:pic>
      <p:pic>
        <p:nvPicPr>
          <p:cNvPr id="18" name="图片 17" descr="/private/var/folders/r9/53tyw59x13z3f9gh3n025hd00000gn/T/com.kingsoft.wpsoffice.mac/picturecompress_20241031111743/output_78.pngoutput_7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177145" y="2416175"/>
            <a:ext cx="1511300" cy="3312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46185" y="935990"/>
            <a:ext cx="303720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万家灯火</a:t>
            </a:r>
            <a:r>
              <a:rPr lang="en-US" alt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抱富</a:t>
            </a:r>
            <a:r>
              <a:rPr lang="en-US" alt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H1</a:t>
            </a:r>
            <a:endParaRPr lang="en-US" altLang="zh-CN" sz="2800" b="1">
              <a:solidFill>
                <a:schemeClr val="accent3">
                  <a:lumMod val="20000"/>
                  <a:lumOff val="80000"/>
                </a:schemeClr>
              </a:solidFill>
              <a:cs typeface="微软雅黑" panose="020B0503020204020204" charset="-122"/>
            </a:endParaRPr>
          </a:p>
        </p:txBody>
      </p:sp>
      <p:pic>
        <p:nvPicPr>
          <p:cNvPr id="9" name="图片 8" descr="/private/var/folders/r9/53tyw59x13z3f9gh3n025hd00000gn/T/com.kingsoft.wpsoffice.mac/picturecompress_20241031111743/output_79.pngoutput_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7175" y="1339850"/>
            <a:ext cx="2837815" cy="203898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/private/var/folders/r9/53tyw59x13z3f9gh3n025hd00000gn/T/com.kingsoft.wpsoffice.mac/picturecompress_20241031113357/output_1.jpgoutput_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0" y="5287010"/>
            <a:ext cx="252222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cs typeface="微软雅黑" panose="020B0503020204020204" charset="-122"/>
                <a:sym typeface="+mn-ea"/>
              </a:rPr>
              <a:t>珊瑚绒亲肤面料</a:t>
            </a:r>
            <a:endParaRPr lang="en-US" altLang="zh-CN" sz="1600" b="1" dirty="0">
              <a:solidFill>
                <a:schemeClr val="bg1"/>
              </a:solidFill>
              <a:cs typeface="微软雅黑" panose="020B0503020204020204" charset="-122"/>
              <a:sym typeface="+mn-ea"/>
            </a:endParaRPr>
          </a:p>
          <a:p>
            <a:pPr algn="r"/>
            <a:r>
              <a:rPr lang="zh-CN" altLang="en-US" sz="1600" b="1" dirty="0">
                <a:solidFill>
                  <a:schemeClr val="bg1"/>
                </a:solidFill>
                <a:cs typeface="微软雅黑" panose="020B0503020204020204" charset="-122"/>
                <a:sym typeface="+mn-ea"/>
              </a:rPr>
              <a:t>尺寸：</a:t>
            </a:r>
            <a:r>
              <a:rPr lang="en-US" altLang="zh-CN" sz="1600" b="1" dirty="0">
                <a:solidFill>
                  <a:schemeClr val="bg1"/>
                </a:solidFill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  <a:cs typeface="微软雅黑" panose="020B0503020204020204" charset="-122"/>
                <a:sym typeface="+mn-ea"/>
              </a:rPr>
              <a:t>*</a:t>
            </a:r>
            <a:r>
              <a:rPr lang="en-US" altLang="zh-CN" sz="1600" b="1" dirty="0">
                <a:solidFill>
                  <a:schemeClr val="bg1"/>
                </a:solidFill>
                <a:cs typeface="微软雅黑" panose="020B0503020204020204" charset="-122"/>
                <a:sym typeface="+mn-ea"/>
              </a:rPr>
              <a:t>1.5m</a:t>
            </a:r>
            <a:endParaRPr lang="zh-CN" altLang="en-US" sz="1600" b="1" dirty="0">
              <a:solidFill>
                <a:schemeClr val="bg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36550" y="1012190"/>
            <a:ext cx="29533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E6BF"/>
                </a:solidFill>
                <a:cs typeface="微软雅黑" panose="020B0503020204020204" charset="-122"/>
              </a:rPr>
              <a:t>看春晚，披毛毯，</a:t>
            </a:r>
            <a:endParaRPr lang="zh-CN" altLang="en-US" sz="2800" b="1">
              <a:solidFill>
                <a:srgbClr val="FFE6BF"/>
              </a:solidFill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E6BF"/>
                </a:solidFill>
                <a:cs typeface="微软雅黑" panose="020B0503020204020204" charset="-122"/>
              </a:rPr>
              <a:t>小心着凉哦。</a:t>
            </a:r>
            <a:endParaRPr lang="zh-CN" altLang="en-US" sz="2800" b="1">
              <a:solidFill>
                <a:srgbClr val="FFE6BF"/>
              </a:solidFill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36550" y="353695"/>
            <a:ext cx="29533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FFE6BF"/>
                </a:solidFill>
                <a:cs typeface="微软雅黑" panose="020B0503020204020204" charset="-122"/>
              </a:rPr>
              <a:t>配置一：好运毛毯</a:t>
            </a:r>
            <a:endParaRPr lang="zh-CN" altLang="en-US" b="1">
              <a:solidFill>
                <a:srgbClr val="FFE6BF"/>
              </a:solidFill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 flipH="1">
            <a:off x="2550160" y="5403850"/>
            <a:ext cx="1996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3410/output_1.jp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57315" y="461010"/>
            <a:ext cx="5297805" cy="998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创意“龙袍”图案，龙袍加身，</a:t>
            </a: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好运、元气、金钱</a:t>
            </a:r>
            <a:r>
              <a:rPr lang="en-US" alt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</a:t>
            </a: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蹭蹭倍增！</a:t>
            </a: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r9/53tyw59x13z3f9gh3n025hd00000gn/T/com.kingsoft.wpsoffice.mac/picturecompress_20241031113442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02050" y="5052060"/>
            <a:ext cx="1193800" cy="1087120"/>
            <a:chOff x="824" y="8743"/>
            <a:chExt cx="1880" cy="1712"/>
          </a:xfrm>
        </p:grpSpPr>
        <p:sp>
          <p:nvSpPr>
            <p:cNvPr id="9" name="椭圆 8"/>
            <p:cNvSpPr/>
            <p:nvPr/>
          </p:nvSpPr>
          <p:spPr>
            <a:xfrm>
              <a:off x="908" y="8743"/>
              <a:ext cx="1712" cy="1712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24" y="9334"/>
              <a:ext cx="1880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1600" b="1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1000mL</a:t>
              </a:r>
              <a:endParaRPr lang="en-US" altLang="zh-CN" sz="1600" b="1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1155" y="1029335"/>
            <a:ext cx="4639310" cy="1123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毫升大容量</a:t>
            </a: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一杯满足一天电解质能量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35620" y="521335"/>
            <a:ext cx="3722370" cy="3722370"/>
            <a:chOff x="12447" y="805"/>
            <a:chExt cx="5862" cy="5862"/>
          </a:xfrm>
        </p:grpSpPr>
        <p:pic>
          <p:nvPicPr>
            <p:cNvPr id="12" name="图片 11" descr="柠檬"/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2447" y="805"/>
              <a:ext cx="5862" cy="586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12911" y="1605"/>
              <a:ext cx="5398" cy="33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 b="1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小贴士：</a:t>
              </a:r>
              <a:endParaRPr lang="zh-CN" altLang="en-US" sz="16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如何冲泡一杯蜂蜜柠檬水</a:t>
              </a:r>
              <a:endParaRPr lang="zh-CN" altLang="en-US" sz="1400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1.准备柠檬： 将柠檬冲洗干净，切成薄片或楔状，放入杯中；</a:t>
              </a:r>
              <a:endParaRPr lang="en-US" altLang="zh-CN" sz="1400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2.加入蜂蜜： 将蜂蜜倒入杯中；</a:t>
              </a:r>
              <a:endParaRPr lang="en-US" altLang="zh-CN" sz="1400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3.倒入温水： 将温水倒入杯中，搅拌均匀，充分溶解;</a:t>
              </a:r>
              <a:endParaRPr lang="en-US" altLang="zh-CN" sz="1400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4.</a:t>
              </a:r>
              <a:r>
                <a:rPr lang="zh-CN" altLang="en-US" sz="1400">
                  <a:solidFill>
                    <a:srgbClr val="FFE6BF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开始享用。</a:t>
              </a:r>
              <a:endParaRPr lang="zh-CN" altLang="en-US" sz="1400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51155" y="333375"/>
            <a:ext cx="29533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FFE6BF"/>
                </a:solidFill>
                <a:cs typeface="微软雅黑" panose="020B0503020204020204" charset="-122"/>
              </a:rPr>
              <a:t>配置二：随心杯</a:t>
            </a:r>
            <a:endParaRPr lang="zh-CN" altLang="en-US" b="1">
              <a:solidFill>
                <a:srgbClr val="FFE6BF"/>
              </a:solidFill>
              <a:cs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6"/>
            </p:custDataLst>
          </p:nvPr>
        </p:nvCxnSpPr>
        <p:spPr>
          <a:xfrm flipH="1">
            <a:off x="3782060" y="2593340"/>
            <a:ext cx="1996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2134235" y="2409190"/>
            <a:ext cx="156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>
                <a:solidFill>
                  <a:schemeClr val="bg1"/>
                </a:solidFill>
                <a:cs typeface="微软雅黑" panose="020B0503020204020204" charset="-122"/>
              </a:rPr>
              <a:t>独立过滤茶仓</a:t>
            </a:r>
            <a:endParaRPr lang="zh-CN" altLang="en-US" sz="1200" b="1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 flipH="1">
            <a:off x="4227830" y="3756025"/>
            <a:ext cx="1996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2580005" y="3571875"/>
            <a:ext cx="1567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b="1">
                <a:solidFill>
                  <a:schemeClr val="bg1"/>
                </a:solidFill>
                <a:cs typeface="微软雅黑" panose="020B0503020204020204" charset="-122"/>
              </a:rPr>
              <a:t>大片柠檬轻松进</a:t>
            </a:r>
            <a:endParaRPr lang="zh-CN" altLang="en-US" sz="1200" b="1">
              <a:solidFill>
                <a:schemeClr val="bg1"/>
              </a:solidFill>
              <a:cs typeface="微软雅黑" panose="020B0503020204020204" charset="-122"/>
            </a:endParaRPr>
          </a:p>
        </p:txBody>
      </p:sp>
    </p:spTree>
    <p:custDataLst>
      <p:tags r:id="rId10"/>
    </p:custData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76530" y="-152400"/>
            <a:ext cx="12368530" cy="7010400"/>
          </a:xfrm>
          <a:prstGeom prst="rect">
            <a:avLst/>
          </a:prstGeom>
          <a:solidFill>
            <a:srgbClr val="F26E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44905" y="312420"/>
            <a:ext cx="6098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</a:rPr>
              <a:t>配置三：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海西坊品牌坚果</a:t>
            </a:r>
            <a:endParaRPr lang="zh-CN" altLang="en-US" b="1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b="1">
                <a:solidFill>
                  <a:schemeClr val="bg1"/>
                </a:solidFill>
              </a:rPr>
              <a:t>      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44905" y="1433830"/>
            <a:ext cx="4717415" cy="2352040"/>
            <a:chOff x="1204" y="2258"/>
            <a:chExt cx="7429" cy="3704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screen"/>
            <a:stretch>
              <a:fillRect/>
            </a:stretch>
          </p:blipFill>
          <p:spPr>
            <a:xfrm>
              <a:off x="1204" y="2258"/>
              <a:ext cx="3734" cy="3704"/>
            </a:xfrm>
            <a:prstGeom prst="rect">
              <a:avLst/>
            </a:prstGeom>
          </p:spPr>
        </p:pic>
        <p:sp>
          <p:nvSpPr>
            <p:cNvPr id="16" name="rect"/>
            <p:cNvSpPr/>
            <p:nvPr>
              <p:custDataLst>
                <p:tags r:id="rId3"/>
              </p:custDataLst>
            </p:nvPr>
          </p:nvSpPr>
          <p:spPr>
            <a:xfrm>
              <a:off x="4923" y="2259"/>
              <a:ext cx="3710" cy="3703"/>
            </a:xfrm>
            <a:prstGeom prst="rect">
              <a:avLst/>
            </a:prstGeom>
            <a:solidFill>
              <a:srgbClr val="FFE6B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>
              <p:custDataLst>
                <p:tags r:id="rId4"/>
              </p:custDataLst>
            </p:nvPr>
          </p:nvGrpSpPr>
          <p:grpSpPr>
            <a:xfrm>
              <a:off x="5144" y="2647"/>
              <a:ext cx="3076" cy="2426"/>
              <a:chOff x="4132" y="6612"/>
              <a:chExt cx="3076" cy="2426"/>
            </a:xfrm>
          </p:grpSpPr>
          <p:sp>
            <p:nvSpPr>
              <p:cNvPr id="4" name="文本框 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132" y="6612"/>
                <a:ext cx="3076" cy="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800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草本味核桃</a:t>
                </a:r>
                <a:r>
                  <a:rPr lang="en-US" altLang="zh-CN" sz="1800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108g</a:t>
                </a:r>
                <a:endParaRPr lang="en-US" altLang="zh-CN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grpSp>
            <p:nvGrpSpPr>
              <p:cNvPr id="9" name="组合 8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4288" y="7150"/>
                <a:ext cx="2480" cy="1888"/>
                <a:chOff x="11073" y="7494"/>
                <a:chExt cx="2480" cy="1888"/>
              </a:xfrm>
            </p:grpSpPr>
            <p:sp>
              <p:nvSpPr>
                <p:cNvPr id="10" name="文本框 9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11138" y="7494"/>
                  <a:ext cx="2415" cy="1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 </a:t>
                  </a: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皮薄易剥不涩口 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开口易剥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颗粒饱满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清香浓郁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pic>
              <p:nvPicPr>
                <p:cNvPr id="11" name="picture 56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73" y="7719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12" name="picture 56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65" y="7713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13" name="picture 54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230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14" name="picture 54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647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15" name="picture 54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9091"/>
                  <a:ext cx="91" cy="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8" name="rect"/>
          <p:cNvSpPr/>
          <p:nvPr>
            <p:custDataLst>
              <p:tags r:id="rId15"/>
            </p:custDataLst>
          </p:nvPr>
        </p:nvSpPr>
        <p:spPr>
          <a:xfrm>
            <a:off x="3506470" y="3989070"/>
            <a:ext cx="2355850" cy="2351405"/>
          </a:xfrm>
          <a:prstGeom prst="rect">
            <a:avLst/>
          </a:prstGeom>
          <a:solidFill>
            <a:srgbClr val="FFE6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>
            <p:custDataLst>
              <p:tags r:id="rId16"/>
            </p:custDataLst>
          </p:nvPr>
        </p:nvGrpSpPr>
        <p:grpSpPr>
          <a:xfrm>
            <a:off x="3605530" y="4231640"/>
            <a:ext cx="1953260" cy="1540510"/>
            <a:chOff x="4132" y="6612"/>
            <a:chExt cx="3076" cy="2426"/>
          </a:xfrm>
        </p:grpSpPr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4132" y="6612"/>
              <a:ext cx="3076" cy="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开心瓜子</a:t>
              </a:r>
              <a:r>
                <a:rPr lang="en-US" altLang="zh-CN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120g</a:t>
              </a:r>
              <a:endParaRPr lang="en-US" altLang="zh-CN" sz="1800" b="1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18"/>
              </p:custDataLst>
            </p:nvPr>
          </p:nvGrpSpPr>
          <p:grpSpPr>
            <a:xfrm>
              <a:off x="4288" y="7150"/>
              <a:ext cx="2480" cy="1888"/>
              <a:chOff x="11073" y="7494"/>
              <a:chExt cx="2480" cy="1888"/>
            </a:xfrm>
          </p:grpSpPr>
          <p:sp>
            <p:nvSpPr>
              <p:cNvPr id="22" name="文本框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1138" y="7494"/>
                <a:ext cx="2415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 </a:t>
                </a: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草本配方不上火 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优质产区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饱满大颗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新鲜爽脆</a:t>
                </a:r>
                <a:endParaRPr lang="zh-CN" altLang="en-US" sz="1200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pic>
            <p:nvPicPr>
              <p:cNvPr id="23" name="picture 56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1073" y="7719"/>
                <a:ext cx="222" cy="211"/>
              </a:xfrm>
              <a:prstGeom prst="rect">
                <a:avLst/>
              </a:prstGeom>
            </p:spPr>
          </p:pic>
          <p:pic>
            <p:nvPicPr>
              <p:cNvPr id="24" name="picture 56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3065" y="7713"/>
                <a:ext cx="222" cy="211"/>
              </a:xfrm>
              <a:prstGeom prst="rect">
                <a:avLst/>
              </a:prstGeom>
            </p:spPr>
          </p:pic>
          <p:pic>
            <p:nvPicPr>
              <p:cNvPr id="25" name="picture 54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8230"/>
                <a:ext cx="91" cy="91"/>
              </a:xfrm>
              <a:prstGeom prst="rect">
                <a:avLst/>
              </a:prstGeom>
            </p:spPr>
          </p:pic>
          <p:pic>
            <p:nvPicPr>
              <p:cNvPr id="26" name="picture 54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8647"/>
                <a:ext cx="91" cy="91"/>
              </a:xfrm>
              <a:prstGeom prst="rect">
                <a:avLst/>
              </a:prstGeom>
            </p:spPr>
          </p:pic>
          <p:pic>
            <p:nvPicPr>
              <p:cNvPr id="27" name="picture 54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1138" y="9091"/>
                <a:ext cx="91" cy="91"/>
              </a:xfrm>
              <a:prstGeom prst="rect">
                <a:avLst/>
              </a:prstGeom>
            </p:spPr>
          </p:pic>
        </p:grpSp>
      </p:grpSp>
      <p:grpSp>
        <p:nvGrpSpPr>
          <p:cNvPr id="68" name="组合 67"/>
          <p:cNvGrpSpPr/>
          <p:nvPr/>
        </p:nvGrpSpPr>
        <p:grpSpPr>
          <a:xfrm>
            <a:off x="4393565" y="139700"/>
            <a:ext cx="6137275" cy="934085"/>
            <a:chOff x="5235" y="19"/>
            <a:chExt cx="9665" cy="1471"/>
          </a:xfrm>
        </p:grpSpPr>
        <p:sp>
          <p:nvSpPr>
            <p:cNvPr id="64" name="文本框 63"/>
            <p:cNvSpPr txBox="1"/>
            <p:nvPr/>
          </p:nvSpPr>
          <p:spPr>
            <a:xfrm>
              <a:off x="5300" y="19"/>
              <a:ext cx="9600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b="1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zh-CN" altLang="en-US" sz="3200" b="1">
                  <a:solidFill>
                    <a:schemeClr val="bg1"/>
                  </a:solidFill>
                  <a:sym typeface="+mn-ea"/>
                </a:rPr>
                <a:t>嗑瓜子和唠嗑更配哦</a:t>
              </a:r>
              <a:endParaRPr lang="zh-CN" altLang="en-US" sz="3200" b="1">
                <a:solidFill>
                  <a:schemeClr val="bg1"/>
                </a:solidFill>
                <a:sym typeface="+mn-ea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5235" y="1084"/>
              <a:ext cx="982" cy="406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V="1">
              <a:off x="5235" y="173"/>
              <a:ext cx="1138" cy="233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69" name="图片 68" descr="/private/var/folders/r9/53tyw59x13z3f9gh3n025hd00000gn/T/com.kingsoft.wpsoffice.mac/picturecompress_20241031111743/output_83.pngoutput_83"/>
          <p:cNvPicPr>
            <a:picLocks noChangeAspect="1"/>
          </p:cNvPicPr>
          <p:nvPr/>
        </p:nvPicPr>
        <p:blipFill>
          <a:blip r:embed="rId25" cstate="screen"/>
          <a:stretch>
            <a:fillRect/>
          </a:stretch>
        </p:blipFill>
        <p:spPr>
          <a:xfrm>
            <a:off x="11022965" y="312420"/>
            <a:ext cx="772795" cy="76136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062980" y="1434465"/>
            <a:ext cx="4697095" cy="2351405"/>
            <a:chOff x="9730" y="2259"/>
            <a:chExt cx="7397" cy="3703"/>
          </a:xfrm>
        </p:grpSpPr>
        <p:sp>
          <p:nvSpPr>
            <p:cNvPr id="71" name="rect"/>
            <p:cNvSpPr/>
            <p:nvPr>
              <p:custDataLst>
                <p:tags r:id="rId26"/>
              </p:custDataLst>
            </p:nvPr>
          </p:nvSpPr>
          <p:spPr>
            <a:xfrm>
              <a:off x="13417" y="2259"/>
              <a:ext cx="3710" cy="3703"/>
            </a:xfrm>
            <a:prstGeom prst="rect">
              <a:avLst/>
            </a:prstGeom>
            <a:solidFill>
              <a:srgbClr val="FFE6B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>
              <p:custDataLst>
                <p:tags r:id="rId27"/>
              </p:custDataLst>
            </p:nvPr>
          </p:nvGrpSpPr>
          <p:grpSpPr>
            <a:xfrm>
              <a:off x="13638" y="2647"/>
              <a:ext cx="3076" cy="2426"/>
              <a:chOff x="4132" y="6612"/>
              <a:chExt cx="3076" cy="2426"/>
            </a:xfrm>
          </p:grpSpPr>
          <p:sp>
            <p:nvSpPr>
              <p:cNvPr id="73" name="文本框 72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132" y="6612"/>
                <a:ext cx="3076" cy="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香蕉干</a:t>
                </a:r>
                <a:r>
                  <a:rPr lang="en-US" altLang="zh-CN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128g</a:t>
                </a:r>
                <a:endParaRPr lang="en-US" altLang="zh-CN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grpSp>
            <p:nvGrpSpPr>
              <p:cNvPr id="74" name="组合 73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4288" y="7150"/>
                <a:ext cx="2480" cy="1888"/>
                <a:chOff x="11073" y="7494"/>
                <a:chExt cx="2480" cy="1888"/>
              </a:xfrm>
            </p:grpSpPr>
            <p:sp>
              <p:nvSpPr>
                <p:cNvPr id="75" name="文本框 74"/>
                <p:cNvSpPr txBox="1"/>
                <p:nvPr>
                  <p:custDataLst>
                    <p:tags r:id="rId30"/>
                  </p:custDataLst>
                </p:nvPr>
              </p:nvSpPr>
              <p:spPr>
                <a:xfrm>
                  <a:off x="11138" y="7494"/>
                  <a:ext cx="2415" cy="1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 </a:t>
                  </a: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金黄酥香脆 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清甜香脆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品质上佳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自然原香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pic>
              <p:nvPicPr>
                <p:cNvPr id="76" name="picture 56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73" y="7719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77" name="picture 56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633" y="7713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78" name="picture 54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230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79" name="picture 54"/>
                <p:cNvPicPr>
                  <a:picLocks noChangeAspect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647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80" name="picture 54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9091"/>
                  <a:ext cx="91" cy="91"/>
                </a:xfrm>
                <a:prstGeom prst="rect">
                  <a:avLst/>
                </a:prstGeom>
              </p:spPr>
            </p:pic>
          </p:grpSp>
        </p:grpSp>
        <p:pic>
          <p:nvPicPr>
            <p:cNvPr id="92" name="图片 91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 cstate="screen"/>
            <a:srcRect/>
            <a:stretch>
              <a:fillRect/>
            </a:stretch>
          </p:blipFill>
          <p:spPr>
            <a:xfrm>
              <a:off x="9730" y="2259"/>
              <a:ext cx="3702" cy="3702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6053455" y="3989070"/>
            <a:ext cx="4708525" cy="2352040"/>
            <a:chOff x="9712" y="6622"/>
            <a:chExt cx="7415" cy="3704"/>
          </a:xfrm>
        </p:grpSpPr>
        <p:sp>
          <p:nvSpPr>
            <p:cNvPr id="81" name="rect"/>
            <p:cNvSpPr/>
            <p:nvPr>
              <p:custDataLst>
                <p:tags r:id="rId38"/>
              </p:custDataLst>
            </p:nvPr>
          </p:nvSpPr>
          <p:spPr>
            <a:xfrm>
              <a:off x="13417" y="6622"/>
              <a:ext cx="3710" cy="3703"/>
            </a:xfrm>
            <a:prstGeom prst="rect">
              <a:avLst/>
            </a:prstGeom>
            <a:solidFill>
              <a:srgbClr val="FFE6B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>
              <p:custDataLst>
                <p:tags r:id="rId39"/>
              </p:custDataLst>
            </p:nvPr>
          </p:nvGrpSpPr>
          <p:grpSpPr>
            <a:xfrm>
              <a:off x="13573" y="7004"/>
              <a:ext cx="3076" cy="2426"/>
              <a:chOff x="4132" y="6612"/>
              <a:chExt cx="3076" cy="2426"/>
            </a:xfrm>
          </p:grpSpPr>
          <p:sp>
            <p:nvSpPr>
              <p:cNvPr id="83" name="文本框 82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4132" y="6612"/>
                <a:ext cx="3076" cy="6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多味花生</a:t>
                </a:r>
                <a:r>
                  <a:rPr lang="en-US" altLang="zh-CN" b="1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120g</a:t>
                </a:r>
                <a:endParaRPr lang="en-US" altLang="zh-CN" sz="1800" b="1" dirty="0">
                  <a:solidFill>
                    <a:srgbClr val="653C2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grpSp>
            <p:nvGrpSpPr>
              <p:cNvPr id="84" name="组合 83"/>
              <p:cNvGrpSpPr/>
              <p:nvPr>
                <p:custDataLst>
                  <p:tags r:id="rId41"/>
                </p:custDataLst>
              </p:nvPr>
            </p:nvGrpSpPr>
            <p:grpSpPr>
              <a:xfrm>
                <a:off x="4288" y="7150"/>
                <a:ext cx="2480" cy="1888"/>
                <a:chOff x="11073" y="7494"/>
                <a:chExt cx="2480" cy="1888"/>
              </a:xfrm>
            </p:grpSpPr>
            <p:sp>
              <p:nvSpPr>
                <p:cNvPr id="85" name="文本框 84"/>
                <p:cNvSpPr txBox="1"/>
                <p:nvPr>
                  <p:custDataLst>
                    <p:tags r:id="rId42"/>
                  </p:custDataLst>
                </p:nvPr>
              </p:nvSpPr>
              <p:spPr>
                <a:xfrm>
                  <a:off x="11138" y="7494"/>
                  <a:ext cx="2415" cy="1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zh-CN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 </a:t>
                  </a: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饱满大颗粒 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鲜果鲜制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果仁饱满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  <a:p>
                  <a:pPr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zh-CN" altLang="en-US" sz="1200" dirty="0">
                      <a:solidFill>
                        <a:srgbClr val="653C29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  <a:sym typeface="+mn-ea"/>
                    </a:rPr>
                    <a:t>全家共享</a:t>
                  </a:r>
                  <a:endParaRPr lang="zh-CN" altLang="en-US" sz="1200" dirty="0">
                    <a:solidFill>
                      <a:srgbClr val="653C29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endParaRPr>
                </a:p>
              </p:txBody>
            </p:sp>
            <p:pic>
              <p:nvPicPr>
                <p:cNvPr id="86" name="picture 56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73" y="7719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87" name="picture 56"/>
                <p:cNvPicPr>
                  <a:picLocks noChangeAspect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698" y="7713"/>
                  <a:ext cx="222" cy="211"/>
                </a:xfrm>
                <a:prstGeom prst="rect">
                  <a:avLst/>
                </a:prstGeom>
              </p:spPr>
            </p:pic>
            <p:pic>
              <p:nvPicPr>
                <p:cNvPr id="88" name="picture 54"/>
                <p:cNvPicPr>
                  <a:picLocks noChangeAspect="1"/>
                </p:cNvPicPr>
                <p:nvPr>
                  <p:custDataLst>
                    <p:tags r:id="rId45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230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89" name="picture 54"/>
                <p:cNvPicPr>
                  <a:picLocks noChangeAspect="1"/>
                </p:cNvPicPr>
                <p:nvPr>
                  <p:custDataLst>
                    <p:tags r:id="rId46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8647"/>
                  <a:ext cx="91" cy="91"/>
                </a:xfrm>
                <a:prstGeom prst="rect">
                  <a:avLst/>
                </a:prstGeom>
              </p:spPr>
            </p:pic>
            <p:pic>
              <p:nvPicPr>
                <p:cNvPr id="90" name="picture 54"/>
                <p:cNvPicPr>
                  <a:picLocks noChangeAspect="1"/>
                </p:cNvPicPr>
                <p:nvPr>
                  <p:custDataLst>
                    <p:tags r:id="rId47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11138" y="9091"/>
                  <a:ext cx="91" cy="91"/>
                </a:xfrm>
                <a:prstGeom prst="rect">
                  <a:avLst/>
                </a:prstGeom>
              </p:spPr>
            </p:pic>
          </p:grpSp>
        </p:grpSp>
        <p:pic>
          <p:nvPicPr>
            <p:cNvPr id="93" name="图片 92"/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49" cstate="screen"/>
            <a:srcRect/>
            <a:stretch>
              <a:fillRect/>
            </a:stretch>
          </p:blipFill>
          <p:spPr>
            <a:xfrm>
              <a:off x="9712" y="6622"/>
              <a:ext cx="3705" cy="3705"/>
            </a:xfrm>
            <a:prstGeom prst="rect">
              <a:avLst/>
            </a:prstGeom>
          </p:spPr>
        </p:pic>
      </p:grpSp>
      <p:pic>
        <p:nvPicPr>
          <p:cNvPr id="30" name="图片 29" descr="/private/var/folders/r9/53tyw59x13z3f9gh3n025hd00000gn/T/com.kingsoft.wpsoffice.mac/picturecompress_20241031111743/output_84.pngoutput_84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>
          <a:xfrm>
            <a:off x="1144905" y="3989070"/>
            <a:ext cx="2371090" cy="2342515"/>
          </a:xfrm>
          <a:prstGeom prst="rect">
            <a:avLst/>
          </a:prstGeom>
        </p:spPr>
      </p:pic>
    </p:spTree>
    <p:custDataLst>
      <p:tags r:id="rId51"/>
    </p:custData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85.jpgoutput_8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90170" y="0"/>
            <a:ext cx="12443460" cy="7003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3370" y="292100"/>
            <a:ext cx="36677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cs typeface="微软雅黑" panose="020B0503020204020204" charset="-122"/>
              </a:rPr>
              <a:t>配置四：</a:t>
            </a:r>
            <a:r>
              <a:rPr lang="zh-CN" b="1">
                <a:solidFill>
                  <a:srgbClr val="CAA064"/>
                </a:solidFill>
                <a:cs typeface="微软雅黑" panose="020B0503020204020204" charset="-122"/>
              </a:rPr>
              <a:t>祝福红包</a:t>
            </a:r>
            <a:endParaRPr lang="zh-CN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370" y="2326005"/>
            <a:ext cx="2644140" cy="1302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顺心意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多喜乐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聚财气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焕新颜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皆如意</a:t>
            </a:r>
            <a:r>
              <a:rPr lang="en-US" altLang="zh-CN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迎福年</a:t>
            </a: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370" y="967105"/>
            <a:ext cx="2644140" cy="1847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CAA064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每个红包都是满满的心意。</a:t>
            </a:r>
            <a:endParaRPr lang="zh-CN" altLang="en-US" sz="2800" b="1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>
              <a:solidFill>
                <a:srgbClr val="CAA064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740" y="6382385"/>
            <a:ext cx="226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CAA064"/>
                </a:solidFill>
              </a:rPr>
              <a:t>红包尺寸：</a:t>
            </a:r>
            <a:r>
              <a:rPr lang="en-US" altLang="zh-CN" sz="1400">
                <a:solidFill>
                  <a:srgbClr val="CAA064"/>
                </a:solidFill>
              </a:rPr>
              <a:t>85*170mm</a:t>
            </a:r>
            <a:endParaRPr lang="en-US" altLang="zh-CN" sz="1400">
              <a:solidFill>
                <a:srgbClr val="CAA064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3756/output_1.pngoutput_1"/>
          <p:cNvPicPr>
            <a:picLocks noChangeAspect="1"/>
          </p:cNvPicPr>
          <p:nvPr/>
        </p:nvPicPr>
        <p:blipFill>
          <a:blip r:embed="rId1" cstate="screen">
            <a:lum contrast="12000"/>
          </a:blip>
          <a:srcRect/>
          <a:stretch>
            <a:fillRect/>
          </a:stretch>
        </p:blipFill>
        <p:spPr>
          <a:xfrm>
            <a:off x="0" y="-43180"/>
            <a:ext cx="12192000" cy="69373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6070" y="434340"/>
            <a:ext cx="32175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利是封</a:t>
            </a:r>
            <a:r>
              <a:rPr lang="en-US" altLang="zh-CN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rgbClr val="FFE6B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有彩蛋</a:t>
            </a:r>
            <a:endParaRPr lang="zh-CN" altLang="en-US" sz="2800" b="1">
              <a:solidFill>
                <a:srgbClr val="FFE6B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6070" y="1051560"/>
            <a:ext cx="47663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我们在红包上做了小小的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心机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增加了两枚红包，印刷上象征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迎财神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”“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万事顺</a:t>
            </a:r>
            <a:r>
              <a:rPr lang="en-US" altLang="zh-CN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的两位神仙，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祝福各位有财不外露，聚财也聚福。</a:t>
            </a:r>
            <a:endParaRPr lang="zh-CN" altLang="en-US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r9/53tyw59x13z3f9gh3n025hd00000gn/T/com.kingsoft.wpsoffice.mac/picturecompress_20241031111743/output_87.pngoutput_87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3705" y="653415"/>
            <a:ext cx="363982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横批：福光满堂</a:t>
            </a:r>
            <a:endParaRPr lang="zh-CN" sz="2400" b="1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上联：福星高照全家福</a:t>
            </a:r>
            <a:endParaRPr lang="zh-CN" sz="2400" b="1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sz="24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下联：</a:t>
            </a:r>
            <a:r>
              <a:rPr lang="zh-CN" sz="2400" b="1">
                <a:solidFill>
                  <a:srgbClr val="CAA06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春光耀辉满堂春</a:t>
            </a:r>
            <a:endParaRPr lang="zh-CN" sz="2400" b="1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endParaRPr lang="zh-CN" sz="2400" b="1">
              <a:solidFill>
                <a:srgbClr val="CAA06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9425" y="2583180"/>
            <a:ext cx="22618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CAA064"/>
                </a:solidFill>
              </a:rPr>
              <a:t>对联尺寸：</a:t>
            </a:r>
            <a:endParaRPr lang="zh-CN" altLang="en-US" sz="1400">
              <a:solidFill>
                <a:srgbClr val="CAA064"/>
              </a:solidFill>
            </a:endParaRPr>
          </a:p>
          <a:p>
            <a:r>
              <a:rPr lang="zh-CN" altLang="en-US" sz="1400">
                <a:solidFill>
                  <a:srgbClr val="CAA064"/>
                </a:solidFill>
              </a:rPr>
              <a:t>横批：</a:t>
            </a:r>
            <a:r>
              <a:rPr lang="en-US" altLang="zh-CN" sz="1400">
                <a:solidFill>
                  <a:srgbClr val="CAA064"/>
                </a:solidFill>
              </a:rPr>
              <a:t>165*500mm</a:t>
            </a:r>
            <a:endParaRPr lang="en-US" altLang="zh-CN" sz="1400">
              <a:solidFill>
                <a:srgbClr val="CAA064"/>
              </a:solidFill>
            </a:endParaRPr>
          </a:p>
          <a:p>
            <a:r>
              <a:rPr lang="zh-CN" altLang="en-US" sz="1400">
                <a:solidFill>
                  <a:srgbClr val="CAA064"/>
                </a:solidFill>
              </a:rPr>
              <a:t>上下联：</a:t>
            </a:r>
            <a:r>
              <a:rPr lang="en-US" altLang="zh-CN" sz="1400">
                <a:solidFill>
                  <a:srgbClr val="CAA064"/>
                </a:solidFill>
              </a:rPr>
              <a:t>165*900mm</a:t>
            </a:r>
            <a:endParaRPr lang="en-US" altLang="zh-CN" sz="1400">
              <a:solidFill>
                <a:srgbClr val="CAA064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425" y="292100"/>
            <a:ext cx="36677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cs typeface="微软雅黑" panose="020B0503020204020204" charset="-122"/>
              </a:rPr>
              <a:t>配置五：</a:t>
            </a:r>
            <a:r>
              <a:rPr lang="zh-CN" b="1">
                <a:solidFill>
                  <a:srgbClr val="CAA064"/>
                </a:solidFill>
                <a:cs typeface="微软雅黑" panose="020B0503020204020204" charset="-122"/>
              </a:rPr>
              <a:t>对联</a:t>
            </a:r>
            <a:endParaRPr lang="zh-CN" b="1">
              <a:solidFill>
                <a:srgbClr val="CAA064"/>
              </a:solidFill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2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171" name="文本框 5"/>
          <p:cNvSpPr txBox="1"/>
          <p:nvPr/>
        </p:nvSpPr>
        <p:spPr>
          <a:xfrm>
            <a:off x="635000" y="398463"/>
            <a:ext cx="3402013" cy="1382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福兆丰年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紫气东来</a:t>
            </a:r>
            <a:r>
              <a:rPr lang="en-US" altLang="zh-CN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172" name="文本框 11"/>
          <p:cNvSpPr txBox="1"/>
          <p:nvPr/>
        </p:nvSpPr>
        <p:spPr>
          <a:xfrm>
            <a:off x="1970088" y="2262505"/>
            <a:ext cx="1782762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开盖现乾坤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4" name="肘形连接符 13"/>
          <p:cNvCxnSpPr/>
          <p:nvPr/>
        </p:nvCxnSpPr>
        <p:spPr>
          <a:xfrm rot="10800000">
            <a:off x="3362327" y="2606359"/>
            <a:ext cx="1782761" cy="506412"/>
          </a:xfrm>
          <a:prstGeom prst="bentConnector3">
            <a:avLst>
              <a:gd name="adj1" fmla="val 50000"/>
            </a:avLst>
          </a:prstGeom>
          <a:ln>
            <a:solidFill>
              <a:srgbClr val="CAA064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43760" y="2417445"/>
            <a:ext cx="7656195" cy="1165860"/>
            <a:chOff x="3499" y="3807"/>
            <a:chExt cx="12057" cy="1836"/>
          </a:xfrm>
        </p:grpSpPr>
        <p:pic>
          <p:nvPicPr>
            <p:cNvPr id="6" name="图片 5" descr="资源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499" y="3807"/>
              <a:ext cx="7225" cy="183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10379" y="3807"/>
              <a:ext cx="517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50000"/>
                </a:lnSpc>
              </a:pP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黑体" panose="02010609060101010101" charset="-122"/>
                  <a:sym typeface="+mn-ea"/>
                </a:rPr>
                <a:t>——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黑体" panose="02010609060101010101" charset="-122"/>
                  <a:sym typeface="+mn-ea"/>
                </a:rPr>
                <a:t> </a:t>
              </a:r>
              <a:r>
                <a:rPr lang="zh-CN" altLang="en-US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聚财</a:t>
              </a:r>
              <a:r>
                <a:rPr lang="en-US" altLang="zh-CN" sz="4000" b="1">
                  <a:solidFill>
                    <a:srgbClr val="CAA064"/>
                  </a:solidFill>
                  <a:latin typeface="+mj-ea"/>
                  <a:ea typeface="+mj-ea"/>
                  <a:cs typeface="微软雅黑" panose="020B0503020204020204" charset="-122"/>
                  <a:sym typeface="+mn-ea"/>
                </a:rPr>
                <a:t>H2</a:t>
              </a:r>
              <a:endParaRPr lang="zh-CN" altLang="en-US" sz="4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55700" y="3640455"/>
            <a:ext cx="96323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zh-CN" altLang="en-US" sz="2000" b="1">
                <a:solidFill>
                  <a:srgbClr val="CAA064"/>
                </a:solidFill>
                <a:latin typeface="+mj-ea"/>
                <a:ea typeface="+mj-ea"/>
                <a:cs typeface="黑体" panose="02010609060101010101" charset="-122"/>
                <a:sym typeface="+mn-ea"/>
              </a:rPr>
              <a:t>万家灯火，共赏这人间烟火。</a:t>
            </a:r>
            <a:endParaRPr lang="zh-CN" altLang="en-US" sz="2000" b="1">
              <a:solidFill>
                <a:srgbClr val="CAA064"/>
              </a:solidFill>
            </a:endParaRPr>
          </a:p>
        </p:txBody>
      </p:sp>
      <p:pic>
        <p:nvPicPr>
          <p:cNvPr id="3" name="图片 2" descr="资源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19215" y="2115185"/>
            <a:ext cx="1182370" cy="3594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52400"/>
            <a:ext cx="12368530" cy="70104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rgbClr val="F26E13"/>
              </a:gs>
              <a:gs pos="83000">
                <a:srgbClr val="F26E13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43865" y="1579880"/>
            <a:ext cx="6718300" cy="4895850"/>
          </a:xfrm>
          <a:prstGeom prst="roundRect">
            <a:avLst>
              <a:gd name="adj" fmla="val 6251"/>
            </a:avLst>
          </a:prstGeom>
          <a:solidFill>
            <a:srgbClr val="EEE5D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r9/53tyw59x13z3f9gh3n025hd00000gn/T/com.kingsoft.wpsoffice.mac/picturecompress_20241031111743/output_89.pngoutput_8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555048" y="567055"/>
            <a:ext cx="1436370" cy="302006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630930" y="3446463"/>
            <a:ext cx="128460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②随心杯×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1235075" y="3431540"/>
            <a:ext cx="1925320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①交子拓印套装×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 descr="/private/var/folders/r9/53tyw59x13z3f9gh3n025hd00000gn/T/com.kingsoft.wpsoffice.mac/picturecompress_20241031111743/output_90.pngoutput_9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620" y="3745230"/>
            <a:ext cx="2332990" cy="156019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1147445" y="5305425"/>
            <a:ext cx="1659890" cy="1119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③美味坚果×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1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2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2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3511868" y="5824220"/>
            <a:ext cx="1522730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④红包×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647690" y="5824220"/>
            <a:ext cx="112839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⑤对联×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70825" y="292735"/>
            <a:ext cx="40589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FFE6BF"/>
                </a:solidFill>
                <a:sym typeface="+mn-ea"/>
              </a:rPr>
              <a:t>印个交子交好运</a:t>
            </a:r>
            <a:r>
              <a:rPr lang="zh-CN" altLang="en-US" b="1">
                <a:solidFill>
                  <a:srgbClr val="FFE6BF"/>
                </a:solidFill>
              </a:rPr>
              <a:t>，磕着瓜子拉家常。</a:t>
            </a:r>
            <a:endParaRPr lang="zh-CN" altLang="en-US" b="1">
              <a:solidFill>
                <a:srgbClr val="FFE6BF"/>
              </a:solidFill>
            </a:endParaRPr>
          </a:p>
          <a:p>
            <a:r>
              <a:rPr lang="zh-CN" altLang="en-US" b="1">
                <a:solidFill>
                  <a:srgbClr val="FFE6BF"/>
                </a:solidFill>
              </a:rPr>
              <a:t>多喝热水解油腻，贴贴对联迎福气。</a:t>
            </a:r>
            <a:endParaRPr lang="zh-CN" altLang="en-US" b="1">
              <a:solidFill>
                <a:srgbClr val="FFE6BF"/>
              </a:solidFill>
            </a:endParaRPr>
          </a:p>
          <a:p>
            <a:r>
              <a:rPr lang="zh-CN" altLang="en-US" b="1">
                <a:solidFill>
                  <a:srgbClr val="FFE6BF"/>
                </a:solidFill>
              </a:rPr>
              <a:t>多收红包聚拢财，舒舒服服过大年。</a:t>
            </a:r>
            <a:endParaRPr lang="zh-CN" altLang="en-US" b="1">
              <a:solidFill>
                <a:srgbClr val="FFE6BF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70470" y="1177925"/>
            <a:ext cx="465455" cy="401955"/>
          </a:xfrm>
          <a:prstGeom prst="line">
            <a:avLst/>
          </a:prstGeom>
          <a:ln w="28575" cmpd="sng">
            <a:solidFill>
              <a:srgbClr val="FFE6B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1343640" y="1061085"/>
            <a:ext cx="381000" cy="518795"/>
          </a:xfrm>
          <a:prstGeom prst="line">
            <a:avLst/>
          </a:prstGeom>
          <a:ln w="28575" cmpd="sng">
            <a:solidFill>
              <a:srgbClr val="FFE6B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 descr="/private/var/folders/r9/53tyw59x13z3f9gh3n025hd00000gn/T/com.kingsoft.wpsoffice.mac/picturecompress_20241031111743/output_91.pngoutput_9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0865" y="1558925"/>
            <a:ext cx="3328670" cy="1872615"/>
          </a:xfrm>
          <a:prstGeom prst="rect">
            <a:avLst/>
          </a:prstGeom>
        </p:spPr>
      </p:pic>
      <p:pic>
        <p:nvPicPr>
          <p:cNvPr id="13" name="图片 12" descr="/private/var/folders/r9/53tyw59x13z3f9gh3n025hd00000gn/T/com.kingsoft.wpsoffice.mac/picturecompress_20241031111743/output_92.pngoutput_92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2937510" y="2100580"/>
            <a:ext cx="610870" cy="953770"/>
          </a:xfrm>
          <a:prstGeom prst="rect">
            <a:avLst/>
          </a:prstGeom>
          <a:effectLst/>
        </p:spPr>
      </p:pic>
      <p:pic>
        <p:nvPicPr>
          <p:cNvPr id="16" name="图片 15" descr="/private/var/folders/r9/53tyw59x13z3f9gh3n025hd00000gn/T/com.kingsoft.wpsoffice.mac/picturecompress_20241031114045/output_1.pngoutput_1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7611745" y="1177925"/>
            <a:ext cx="4318635" cy="5580380"/>
          </a:xfrm>
          <a:prstGeom prst="rect">
            <a:avLst/>
          </a:prstGeom>
        </p:spPr>
      </p:pic>
      <p:pic>
        <p:nvPicPr>
          <p:cNvPr id="17" name="图片 16" descr="/private/var/folders/r9/53tyw59x13z3f9gh3n025hd00000gn/T/com.kingsoft.wpsoffice.mac/picturecompress_20241031111743/output_94.pngoutput_9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730943" y="3948430"/>
            <a:ext cx="1084580" cy="1835150"/>
          </a:xfrm>
          <a:prstGeom prst="rect">
            <a:avLst/>
          </a:prstGeom>
        </p:spPr>
      </p:pic>
      <p:pic>
        <p:nvPicPr>
          <p:cNvPr id="18" name="图片 17" descr="/private/var/folders/r9/53tyw59x13z3f9gh3n025hd00000gn/T/com.kingsoft.wpsoffice.mac/picturecompress_20241031111743/output_95.pngoutput_9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5342255" y="2416175"/>
            <a:ext cx="1511300" cy="33127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11175" y="872490"/>
            <a:ext cx="303720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万家灯火</a:t>
            </a:r>
            <a:r>
              <a:rPr lang="en-US" alt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-</a:t>
            </a:r>
            <a:r>
              <a:rPr lang="zh-CN" altLang="en-US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聚财</a:t>
            </a:r>
            <a:r>
              <a:rPr lang="en-US" altLang="zh-CN" sz="2800" b="1">
                <a:solidFill>
                  <a:schemeClr val="accent3">
                    <a:lumMod val="20000"/>
                    <a:lumOff val="80000"/>
                  </a:schemeClr>
                </a:solidFill>
                <a:cs typeface="微软雅黑" panose="020B0503020204020204" charset="-122"/>
              </a:rPr>
              <a:t>H2</a:t>
            </a:r>
            <a:endParaRPr lang="en-US" altLang="zh-CN" sz="2800" b="1">
              <a:solidFill>
                <a:schemeClr val="accent3">
                  <a:lumMod val="20000"/>
                  <a:lumOff val="80000"/>
                </a:schemeClr>
              </a:solidFill>
              <a:cs typeface="微软雅黑" panose="020B0503020204020204" charset="-122"/>
            </a:endParaRPr>
          </a:p>
        </p:txBody>
      </p:sp>
    </p:spTree>
    <p:custDataLst>
      <p:tags r:id="rId13"/>
    </p:custData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96.pngoutput_9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-31115" y="-635"/>
            <a:ext cx="12228195" cy="6872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1460" y="6212205"/>
            <a:ext cx="650240" cy="275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雕版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974465" y="6024245"/>
            <a:ext cx="1016000" cy="275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拓印专用纸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8084185" y="5282565"/>
            <a:ext cx="1186180" cy="275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200">
                <a:latin typeface="Arial" panose="020B0604020202020204" pitchFamily="34" charset="0"/>
                <a:ea typeface="微软雅黑" panose="020B0503020204020204" charset="-122"/>
              </a:rPr>
              <a:t>工具套装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169025" y="5647690"/>
            <a:ext cx="1016000" cy="275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200">
                <a:latin typeface="Arial" panose="020B0604020202020204" pitchFamily="34" charset="0"/>
                <a:ea typeface="微软雅黑" panose="020B0503020204020204" charset="-122"/>
              </a:rPr>
              <a:t>pvc</a:t>
            </a: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48615" y="853440"/>
            <a:ext cx="49339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体验非遗雕版拓印文化</a:t>
            </a:r>
            <a:endParaRPr lang="zh-CN" altLang="en-US" sz="28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新年与好运相交</a:t>
            </a:r>
            <a:endParaRPr lang="zh-CN" altLang="en-US" sz="28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8615" y="46545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微软雅黑" panose="020B0503020204020204" charset="-122"/>
                <a:sym typeface="+mn-ea"/>
              </a:rPr>
              <a:t>配置一：交子拓印套装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>
            <p:custDataLst>
              <p:tags r:id="rId1"/>
            </p:custDataLst>
          </p:nvPr>
        </p:nvSpPr>
        <p:spPr>
          <a:xfrm>
            <a:off x="0" y="-27305"/>
            <a:ext cx="12192000" cy="6912610"/>
          </a:xfrm>
          <a:prstGeom prst="rect">
            <a:avLst/>
          </a:prstGeom>
          <a:solidFill>
            <a:srgbClr val="C8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/private/var/folders/r9/53tyw59x13z3f9gh3n025hd00000gn/T/com.kingsoft.wpsoffice.mac/picturecompress_20241031114122/output_1.jpgoutput_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6055" y="-27305"/>
            <a:ext cx="5655945" cy="6937375"/>
          </a:xfrm>
          <a:prstGeom prst="rect">
            <a:avLst/>
          </a:prstGeom>
        </p:spPr>
      </p:pic>
      <p:pic>
        <p:nvPicPr>
          <p:cNvPr id="4" name="图片 3" descr="/private/var/folders/r9/53tyw59x13z3f9gh3n025hd00000gn/T/com.kingsoft.wpsoffice.mac/picturecompress_20241031114122/output_2.jpgoutput_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-27305"/>
            <a:ext cx="6455410" cy="691261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48615" y="5361940"/>
            <a:ext cx="18122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印交子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>
                <a:solidFill>
                  <a:srgbClr val="FFE6BF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交好运</a:t>
            </a:r>
            <a:endParaRPr lang="zh-CN" altLang="en-US" sz="2800" b="1">
              <a:solidFill>
                <a:srgbClr val="FFE6BF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76530" y="-152400"/>
            <a:ext cx="12368530" cy="7010400"/>
          </a:xfrm>
          <a:prstGeom prst="rect">
            <a:avLst/>
          </a:prstGeom>
          <a:solidFill>
            <a:srgbClr val="F26E1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99415" y="1071880"/>
            <a:ext cx="11382375" cy="5334000"/>
          </a:xfrm>
          <a:prstGeom prst="roundRect">
            <a:avLst>
              <a:gd name="adj" fmla="val 55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资源 10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1308100" y="1978025"/>
            <a:ext cx="8552815" cy="342011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98450" y="363220"/>
            <a:ext cx="3103880" cy="58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sym typeface="+mn-ea"/>
              </a:rPr>
              <a:t>礼盒定制位展示</a:t>
            </a:r>
            <a:endParaRPr lang="zh-CN" altLang="en-US" sz="2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94025" y="5398135"/>
            <a:ext cx="1947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/>
              <a:t>定制专属贺卡</a:t>
            </a:r>
            <a:endParaRPr lang="zh-CN" altLang="en-US" b="1"/>
          </a:p>
          <a:p>
            <a:pPr algn="ctr"/>
            <a:r>
              <a:rPr lang="zh-CN" altLang="en-US" b="1"/>
              <a:t>置于礼盒夹层处</a:t>
            </a:r>
            <a:endParaRPr lang="zh-CN" altLang="en-US" b="1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941570" y="2908300"/>
            <a:ext cx="2785745" cy="273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 descr="/private/var/folders/r9/53tyw59x13z3f9gh3n025hd00000gn/T/com.kingsoft.wpsoffice.mac/picturecompress_20241031114230/output_1.pngoutput_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9376410" y="3968115"/>
            <a:ext cx="1906905" cy="14300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80588" y="5354955"/>
            <a:ext cx="1186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定制效果</a:t>
            </a:r>
            <a:endParaRPr lang="zh-CN" altLang="en-US" b="1"/>
          </a:p>
        </p:txBody>
      </p:sp>
      <p:sp>
        <p:nvSpPr>
          <p:cNvPr id="13" name="文本框 12"/>
          <p:cNvSpPr txBox="1"/>
          <p:nvPr/>
        </p:nvSpPr>
        <p:spPr>
          <a:xfrm>
            <a:off x="9736773" y="5706745"/>
            <a:ext cx="11861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*</a:t>
            </a:r>
            <a:r>
              <a:rPr lang="zh-CN" altLang="en-US" sz="1200"/>
              <a:t>礼盒上盖视角</a:t>
            </a:r>
            <a:endParaRPr lang="zh-CN" altLang="en-US" sz="1200"/>
          </a:p>
        </p:txBody>
      </p:sp>
      <p:sp>
        <p:nvSpPr>
          <p:cNvPr id="3" name="文本框 2"/>
          <p:cNvSpPr txBox="1"/>
          <p:nvPr/>
        </p:nvSpPr>
        <p:spPr>
          <a:xfrm>
            <a:off x="643255" y="1216660"/>
            <a:ext cx="26193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843F0B"/>
                </a:solidFill>
              </a:rPr>
              <a:t>礼盒尺寸：</a:t>
            </a:r>
            <a:r>
              <a:rPr lang="en-US" altLang="zh-CN" sz="1400">
                <a:solidFill>
                  <a:srgbClr val="843F0B"/>
                </a:solidFill>
              </a:rPr>
              <a:t>250*225*295mm</a:t>
            </a:r>
            <a:endParaRPr lang="en-US" altLang="zh-CN" sz="1400">
              <a:solidFill>
                <a:srgbClr val="843F0B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8265" y="-152400"/>
            <a:ext cx="12368530" cy="70104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4000">
                <a:srgbClr val="F26E13"/>
              </a:gs>
              <a:gs pos="83000">
                <a:srgbClr val="F26E13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411480" y="394335"/>
            <a:ext cx="2691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2400" b="1">
                <a:solidFill>
                  <a:srgbClr val="FFE6BF"/>
                </a:solidFill>
                <a:sym typeface="+mn-ea"/>
              </a:rPr>
              <a:t>配置回顾</a:t>
            </a:r>
            <a:endParaRPr lang="zh-CN" sz="2400" b="1">
              <a:solidFill>
                <a:srgbClr val="FFE6BF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1680" y="5869847"/>
            <a:ext cx="1703070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H1-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抱富款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378881" y="5869847"/>
            <a:ext cx="1703070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H2-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聚财款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24101" y="1526899"/>
            <a:ext cx="2449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CAA064"/>
                </a:solidFill>
                <a:sym typeface="+mn-ea"/>
              </a:rPr>
              <a:t>万家灯火-好运款</a:t>
            </a:r>
            <a:endParaRPr lang="zh-CN" altLang="en-US" sz="2000" b="1">
              <a:solidFill>
                <a:srgbClr val="CAA064"/>
              </a:solidFill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568359" y="1491933"/>
            <a:ext cx="5324115" cy="4425974"/>
          </a:xfrm>
          <a:prstGeom prst="roundRect">
            <a:avLst>
              <a:gd name="adj" fmla="val 6251"/>
            </a:avLst>
          </a:prstGeom>
          <a:solidFill>
            <a:srgbClr val="EEE5D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9" name="图片 8" descr="图片2221-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471574" y="1046330"/>
            <a:ext cx="1006796" cy="2117046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10414356" y="3149505"/>
            <a:ext cx="1161688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②随心杯×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8375334" y="3149505"/>
            <a:ext cx="1741376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①交子拓印套装×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09380" y="3551184"/>
            <a:ext cx="1925166" cy="1287682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5"/>
            </p:custDataLst>
          </p:nvPr>
        </p:nvSpPr>
        <p:spPr>
          <a:xfrm>
            <a:off x="7097765" y="4859672"/>
            <a:ext cx="1536780" cy="101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③美味坚果×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8778456" y="5339663"/>
            <a:ext cx="1377265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④红包×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10426204" y="5339663"/>
            <a:ext cx="1020667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⑤对联×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770216" y="1624284"/>
            <a:ext cx="2706560" cy="1522331"/>
            <a:chOff x="9996" y="2471"/>
            <a:chExt cx="5206" cy="2928"/>
          </a:xfrm>
        </p:grpSpPr>
        <p:pic>
          <p:nvPicPr>
            <p:cNvPr id="33" name="图片 32" descr="untitle222.3974"/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9996" y="2471"/>
              <a:ext cx="5206" cy="2929"/>
            </a:xfrm>
            <a:prstGeom prst="rect">
              <a:avLst/>
            </a:prstGeom>
          </p:spPr>
        </p:pic>
        <p:pic>
          <p:nvPicPr>
            <p:cNvPr id="34" name="图片 33" descr="E:/01节礼/新年礼盒/钱龙进宝/300ppi/资源 23232.png资源 23232"/>
            <p:cNvPicPr>
              <a:picLocks noChangeAspect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13723" y="3314"/>
              <a:ext cx="955" cy="1492"/>
            </a:xfrm>
            <a:prstGeom prst="rect">
              <a:avLst/>
            </a:prstGeom>
            <a:effectLst/>
          </p:spPr>
        </p:pic>
      </p:grpSp>
      <p:pic>
        <p:nvPicPr>
          <p:cNvPr id="36" name="图片 35" descr="图层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044893" y="3653482"/>
            <a:ext cx="980210" cy="1659307"/>
          </a:xfrm>
          <a:prstGeom prst="rect">
            <a:avLst/>
          </a:prstGeom>
        </p:spPr>
      </p:pic>
      <p:pic>
        <p:nvPicPr>
          <p:cNvPr id="37" name="图片 36" descr="图层 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0547574" y="3524598"/>
            <a:ext cx="781394" cy="1713634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2891611" y="1529789"/>
            <a:ext cx="2449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CAA064"/>
                </a:solidFill>
                <a:sym typeface="+mn-ea"/>
              </a:rPr>
              <a:t>万家灯火-好运款</a:t>
            </a:r>
            <a:endParaRPr lang="zh-CN" altLang="en-US" sz="2000" b="1">
              <a:solidFill>
                <a:srgbClr val="CAA064"/>
              </a:solidFill>
              <a:sym typeface="+mn-ea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424902" y="1494822"/>
            <a:ext cx="5394047" cy="4425974"/>
          </a:xfrm>
          <a:prstGeom prst="roundRect">
            <a:avLst>
              <a:gd name="adj" fmla="val 6251"/>
            </a:avLst>
          </a:prstGeom>
          <a:solidFill>
            <a:srgbClr val="EEE5D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4" name="文本框 53"/>
          <p:cNvSpPr txBox="1"/>
          <p:nvPr>
            <p:custDataLst>
              <p:tags r:id="rId12"/>
            </p:custDataLst>
          </p:nvPr>
        </p:nvSpPr>
        <p:spPr>
          <a:xfrm>
            <a:off x="3308316" y="3191118"/>
            <a:ext cx="1161688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②随心杯×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6890" y="3554073"/>
            <a:ext cx="1925166" cy="1287682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13"/>
            </p:custDataLst>
          </p:nvPr>
        </p:nvSpPr>
        <p:spPr>
          <a:xfrm>
            <a:off x="977426" y="4848113"/>
            <a:ext cx="1536780" cy="101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③美味坚果×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草本味核桃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108g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开心瓜子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香蕉干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多味花生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120g </a:t>
            </a:r>
            <a:r>
              <a:rPr lang="zh-CN" altLang="en-US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</a:t>
            </a: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1100" b="1" dirty="0">
              <a:solidFill>
                <a:srgbClr val="653C2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4"/>
            </p:custDataLst>
          </p:nvPr>
        </p:nvSpPr>
        <p:spPr>
          <a:xfrm>
            <a:off x="2758103" y="5342553"/>
            <a:ext cx="1377265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④红包×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5"/>
            </p:custDataLst>
          </p:nvPr>
        </p:nvSpPr>
        <p:spPr>
          <a:xfrm>
            <a:off x="4393714" y="5342553"/>
            <a:ext cx="1020667" cy="3808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⑤对联×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3" name="图片 62" descr="图层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024540" y="3656371"/>
            <a:ext cx="980210" cy="1659307"/>
          </a:xfrm>
          <a:prstGeom prst="rect">
            <a:avLst/>
          </a:prstGeom>
        </p:spPr>
      </p:pic>
      <p:pic>
        <p:nvPicPr>
          <p:cNvPr id="64" name="图片 63" descr="图层 3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4515084" y="3527488"/>
            <a:ext cx="781394" cy="1713634"/>
          </a:xfrm>
          <a:prstGeom prst="rect">
            <a:avLst/>
          </a:prstGeom>
        </p:spPr>
      </p:pic>
      <p:sp>
        <p:nvSpPr>
          <p:cNvPr id="66" name="文本框 65"/>
          <p:cNvSpPr txBox="1"/>
          <p:nvPr>
            <p:custDataLst>
              <p:tags r:id="rId16"/>
            </p:custDataLst>
          </p:nvPr>
        </p:nvSpPr>
        <p:spPr>
          <a:xfrm>
            <a:off x="1121337" y="3164244"/>
            <a:ext cx="1452399" cy="383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①好运毛毯×</a:t>
            </a:r>
            <a:r>
              <a:rPr lang="en-US" altLang="zh-CN" sz="1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dirty="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100*150mm</a:t>
            </a:r>
            <a:endParaRPr lang="en-US" altLang="zh-CN" sz="1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7" name="图片 66" descr="图片2221-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326232" y="1101236"/>
            <a:ext cx="1006796" cy="2117046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4417" y="1311033"/>
            <a:ext cx="2582878" cy="1855811"/>
          </a:xfrm>
          <a:prstGeom prst="rect">
            <a:avLst/>
          </a:prstGeom>
        </p:spPr>
      </p:pic>
      <p:pic>
        <p:nvPicPr>
          <p:cNvPr id="5" name="图片 4" descr="/private/var/folders/r9/53tyw59x13z3f9gh3n025hd00000gn/T/com.kingsoft.wpsoffice.mac/picturecompress_20241031114045/output_1.pngoutput_1"/>
          <p:cNvPicPr>
            <a:picLocks noChangeAspect="1"/>
          </p:cNvPicPr>
          <p:nvPr/>
        </p:nvPicPr>
        <p:blipFill>
          <a:blip r:embed="rId18" cstate="screen"/>
          <a:srcRect/>
          <a:stretch>
            <a:fillRect/>
          </a:stretch>
        </p:blipFill>
        <p:spPr>
          <a:xfrm>
            <a:off x="4987952" y="414776"/>
            <a:ext cx="2368186" cy="30600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06905" y="491490"/>
            <a:ext cx="2541905" cy="60007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/>
              <a:t>集采价：</a:t>
            </a:r>
            <a:r>
              <a:rPr lang="en-US" altLang="zh-CN"/>
              <a:t>158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847330" y="729615"/>
            <a:ext cx="2453640" cy="50292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/>
              <a:t>集采价：</a:t>
            </a:r>
            <a:r>
              <a:rPr lang="en-US" altLang="zh-CN"/>
              <a:t>169</a:t>
            </a:r>
            <a:r>
              <a:rPr lang="zh-CN" altLang="en-US"/>
              <a:t>元</a:t>
            </a:r>
            <a:endParaRPr lang="zh-CN" altLang="en-US"/>
          </a:p>
        </p:txBody>
      </p:sp>
    </p:spTree>
    <p:custDataLst>
      <p:tags r:id="rId19"/>
    </p:custData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698365" y="4084955"/>
            <a:ext cx="279527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>
                <a:solidFill>
                  <a:srgbClr val="F8C78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开门纳福，五福临门</a:t>
            </a:r>
            <a:endParaRPr lang="zh-CN" altLang="en-US" sz="1600" b="1">
              <a:solidFill>
                <a:srgbClr val="F8C78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/private/var/folders/r9/53tyw59x13z3f9gh3n025hd00000gn/T/com.kingsoft.wpsoffice.mac/picturecompress_20241031111743/output_110.pngoutput_1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187065" y="2461260"/>
            <a:ext cx="5817870" cy="16236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11.jpgoutput_11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26670"/>
            <a:ext cx="12238990" cy="688467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5430" y="215900"/>
            <a:ext cx="19596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8C78C"/>
                </a:solidFill>
              </a:rPr>
              <a:t>开门盒型</a:t>
            </a:r>
            <a:endParaRPr lang="zh-CN" altLang="en-US" sz="2000" b="1">
              <a:solidFill>
                <a:srgbClr val="F8C78C"/>
              </a:solidFill>
            </a:endParaRPr>
          </a:p>
          <a:p>
            <a:r>
              <a:rPr lang="zh-CN" altLang="en-US" sz="2000" b="1">
                <a:solidFill>
                  <a:srgbClr val="F8C78C"/>
                </a:solidFill>
              </a:rPr>
              <a:t>祝福满满</a:t>
            </a:r>
            <a:endParaRPr lang="zh-CN" altLang="en-US" sz="2000" b="1">
              <a:solidFill>
                <a:srgbClr val="F8C78C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596255" y="6365240"/>
            <a:ext cx="68961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双开门手提盒×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、瑞兽马克杯×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、五福磁吸贴×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、拉花福龙×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、报喜门铃×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、福包套装×</a:t>
            </a:r>
            <a:r>
              <a:rPr lang="en-US" altLang="zh-CN" sz="120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1200">
              <a:solidFill>
                <a:schemeClr val="bg1">
                  <a:lumMod val="8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892155" y="5953760"/>
            <a:ext cx="114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内容配置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3975735" cy="69170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7825" y="619125"/>
            <a:ext cx="19596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8C78C"/>
                </a:solidFill>
              </a:rPr>
              <a:t>开门盒型</a:t>
            </a:r>
            <a:endParaRPr lang="zh-CN" altLang="en-US" sz="2800" b="1">
              <a:solidFill>
                <a:srgbClr val="F8C78C"/>
              </a:solidFill>
            </a:endParaRPr>
          </a:p>
          <a:p>
            <a:r>
              <a:rPr lang="zh-CN" altLang="en-US" sz="2800" b="1">
                <a:solidFill>
                  <a:srgbClr val="F8C78C"/>
                </a:solidFill>
              </a:rPr>
              <a:t>迎福到家</a:t>
            </a:r>
            <a:endParaRPr lang="zh-CN" altLang="en-US" sz="2800" b="1">
              <a:solidFill>
                <a:srgbClr val="F8C78C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77825" y="2200910"/>
            <a:ext cx="5166360" cy="3608070"/>
            <a:chOff x="743" y="2264"/>
            <a:chExt cx="8136" cy="5682"/>
          </a:xfrm>
        </p:grpSpPr>
        <p:grpSp>
          <p:nvGrpSpPr>
            <p:cNvPr id="30" name="组合 29"/>
            <p:cNvGrpSpPr/>
            <p:nvPr/>
          </p:nvGrpSpPr>
          <p:grpSpPr>
            <a:xfrm>
              <a:off x="743" y="2264"/>
              <a:ext cx="3223" cy="1070"/>
              <a:chOff x="10749" y="2625"/>
              <a:chExt cx="3223" cy="107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10749" y="2625"/>
                <a:ext cx="2969" cy="580"/>
                <a:chOff x="10749" y="2625"/>
                <a:chExt cx="2969" cy="580"/>
              </a:xfrm>
            </p:grpSpPr>
            <p:sp>
              <p:nvSpPr>
                <p:cNvPr id="13" name="文本框 1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10919" y="2625"/>
                  <a:ext cx="2799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b="1">
                      <a:solidFill>
                        <a:srgbClr val="F8C78C"/>
                      </a:solidFill>
                      <a:sym typeface="+mn-ea"/>
                    </a:rPr>
                    <a:t>礼盒外观尺寸</a:t>
                  </a:r>
                  <a:r>
                    <a:rPr lang="zh-CN" altLang="en-US">
                      <a:solidFill>
                        <a:schemeClr val="tx1"/>
                      </a:solidFill>
                      <a:sym typeface="+mn-ea"/>
                    </a:rPr>
                    <a:t>    </a:t>
                  </a:r>
                  <a:endParaRPr lang="zh-CN" altLang="en-US">
                    <a:solidFill>
                      <a:schemeClr val="tx1"/>
                    </a:solidFill>
                    <a:sym typeface="+mn-ea"/>
                  </a:endParaRPr>
                </a:p>
              </p:txBody>
            </p:sp>
            <p:sp>
              <p:nvSpPr>
                <p:cNvPr id="19" name="椭圆 18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0749" y="2846"/>
                  <a:ext cx="187" cy="187"/>
                </a:xfrm>
                <a:prstGeom prst="ellipse">
                  <a:avLst/>
                </a:prstGeom>
                <a:solidFill>
                  <a:srgbClr val="FFCB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EA41C"/>
                    </a:solidFill>
                  </a:endParaRPr>
                </a:p>
              </p:txBody>
            </p:sp>
          </p:grpSp>
          <p:sp>
            <p:nvSpPr>
              <p:cNvPr id="24" name="文本框 2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962" y="3164"/>
                <a:ext cx="3010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>
                    <a:solidFill>
                      <a:srgbClr val="F8C78C"/>
                    </a:solidFill>
                  </a:rPr>
                  <a:t>334*246*120mm</a:t>
                </a:r>
                <a:endParaRPr lang="en-US" altLang="zh-CN" sz="1600">
                  <a:solidFill>
                    <a:srgbClr val="F8C78C"/>
                  </a:solidFill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756" y="3841"/>
              <a:ext cx="8123" cy="3692"/>
              <a:chOff x="10762" y="3637"/>
              <a:chExt cx="8123" cy="3692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10762" y="3637"/>
                <a:ext cx="2956" cy="580"/>
                <a:chOff x="10762" y="4455"/>
                <a:chExt cx="2956" cy="580"/>
              </a:xfrm>
            </p:grpSpPr>
            <p:sp>
              <p:nvSpPr>
                <p:cNvPr id="14" name="文本框 13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10919" y="4455"/>
                  <a:ext cx="2799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b="1">
                      <a:solidFill>
                        <a:srgbClr val="F8C78C"/>
                      </a:solidFill>
                      <a:sym typeface="+mn-ea"/>
                    </a:rPr>
                    <a:t>配置介绍</a:t>
                  </a:r>
                  <a:endParaRPr lang="en-US" altLang="zh-CN" b="1">
                    <a:solidFill>
                      <a:srgbClr val="F8C78C"/>
                    </a:solidFill>
                    <a:sym typeface="+mn-ea"/>
                  </a:endParaRPr>
                </a:p>
              </p:txBody>
            </p:sp>
            <p:sp>
              <p:nvSpPr>
                <p:cNvPr id="20" name="椭圆 19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0762" y="4676"/>
                  <a:ext cx="187" cy="187"/>
                </a:xfrm>
                <a:prstGeom prst="ellipse">
                  <a:avLst/>
                </a:prstGeom>
                <a:solidFill>
                  <a:srgbClr val="FFCB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EA41C"/>
                    </a:solidFill>
                  </a:endParaRPr>
                </a:p>
              </p:txBody>
            </p:sp>
          </p:grpSp>
          <p:sp>
            <p:nvSpPr>
              <p:cNvPr id="25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902" y="4171"/>
                <a:ext cx="7983" cy="31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双开门手提盒×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1 </a:t>
                </a:r>
                <a:endParaRPr lang="en-US" altLang="zh-CN" sz="1600" b="1" dirty="0">
                  <a:solidFill>
                    <a:srgbClr val="F8C78C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瑞兽守护杯×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1</a:t>
                </a:r>
                <a:endParaRPr lang="en-US" altLang="zh-CN" sz="1600" b="1" dirty="0">
                  <a:solidFill>
                    <a:srgbClr val="F8C78C"/>
                  </a:solidFill>
                  <a:sym typeface="+mn-ea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五福磁吸贴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</a:t>
                </a: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1 </a:t>
                </a:r>
                <a:endParaRPr lang="en-US" altLang="zh-CN" sz="1600" b="1" dirty="0">
                  <a:solidFill>
                    <a:srgbClr val="F8C78C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拉花福龙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</a:t>
                </a: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1</a:t>
                </a:r>
                <a:endParaRPr lang="en-US" altLang="zh-CN" sz="1600" b="1" dirty="0">
                  <a:solidFill>
                    <a:srgbClr val="F8C78C"/>
                  </a:solidFill>
                  <a:sym typeface="+mn-ea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报喜门铃×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1</a:t>
                </a:r>
                <a:endParaRPr lang="en-US" altLang="zh-CN" sz="1600" b="1" dirty="0">
                  <a:solidFill>
                    <a:srgbClr val="F8C78C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福包套装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</a:t>
                </a:r>
                <a:r>
                  <a:rPr lang="zh-CN" altLang="en-US" sz="1600" b="1" dirty="0">
                    <a:solidFill>
                      <a:srgbClr val="F8C78C"/>
                    </a:solidFill>
                    <a:sym typeface="+mn-ea"/>
                  </a:rPr>
                  <a:t>×</a:t>
                </a:r>
                <a:r>
                  <a:rPr lang="en-US" altLang="zh-CN" sz="1600" b="1" dirty="0">
                    <a:solidFill>
                      <a:srgbClr val="F8C78C"/>
                    </a:solidFill>
                    <a:sym typeface="+mn-ea"/>
                  </a:rPr>
                  <a:t> 1 </a:t>
                </a:r>
                <a:endParaRPr lang="en-US" altLang="zh-CN" sz="1600" b="1" dirty="0">
                  <a:solidFill>
                    <a:srgbClr val="F8C78C"/>
                  </a:solidFill>
                  <a:sym typeface="+mn-ea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dirty="0">
                    <a:solidFill>
                      <a:srgbClr val="F8C78C"/>
                    </a:solidFill>
                    <a:sym typeface="+mn-ea"/>
                  </a:rPr>
                  <a:t>*</a:t>
                </a:r>
                <a:r>
                  <a:rPr lang="zh-CN" altLang="en-US" sz="1600" dirty="0">
                    <a:solidFill>
                      <a:srgbClr val="F8C78C"/>
                    </a:solidFill>
                    <a:sym typeface="+mn-ea"/>
                  </a:rPr>
                  <a:t>（红包</a:t>
                </a:r>
                <a:r>
                  <a:rPr lang="en-US" altLang="zh-CN" sz="1600" dirty="0">
                    <a:solidFill>
                      <a:srgbClr val="F8C78C"/>
                    </a:solidFill>
                    <a:sym typeface="+mn-ea"/>
                  </a:rPr>
                  <a:t>&amp;</a:t>
                </a:r>
                <a:r>
                  <a:rPr lang="zh-CN" altLang="en-US" sz="1600" dirty="0">
                    <a:solidFill>
                      <a:srgbClr val="F8C78C"/>
                    </a:solidFill>
                    <a:sym typeface="+mn-ea"/>
                  </a:rPr>
                  <a:t>对联</a:t>
                </a:r>
                <a:r>
                  <a:rPr lang="en-US" altLang="zh-CN" sz="1600" dirty="0">
                    <a:solidFill>
                      <a:srgbClr val="F8C78C"/>
                    </a:solidFill>
                    <a:sym typeface="+mn-ea"/>
                  </a:rPr>
                  <a:t>&amp;</a:t>
                </a:r>
                <a:r>
                  <a:rPr lang="zh-CN" altLang="en-US" sz="1600" dirty="0">
                    <a:solidFill>
                      <a:srgbClr val="F8C78C"/>
                    </a:solidFill>
                    <a:sym typeface="+mn-ea"/>
                  </a:rPr>
                  <a:t>门神贴）</a:t>
                </a:r>
                <a:endParaRPr lang="zh-CN" altLang="en-US" sz="1600" dirty="0">
                  <a:solidFill>
                    <a:srgbClr val="F8C78C"/>
                  </a:solidFill>
                </a:endParaRPr>
              </a:p>
              <a:p>
                <a:endParaRPr lang="zh-CN" altLang="en-US" sz="1600" b="1" dirty="0">
                  <a:solidFill>
                    <a:srgbClr val="F8C78C"/>
                  </a:solidFill>
                </a:endParaRPr>
              </a:p>
              <a:p>
                <a:endParaRPr lang="zh-CN" altLang="en-US" sz="1600" b="1" dirty="0">
                  <a:solidFill>
                    <a:srgbClr val="F8C78C"/>
                  </a:solidFill>
                </a:endParaRPr>
              </a:p>
              <a:p>
                <a:endParaRPr lang="en-US" altLang="zh-CN" sz="1600" b="1" dirty="0">
                  <a:solidFill>
                    <a:srgbClr val="F8C78C"/>
                  </a:solidFill>
                </a:endParaRPr>
              </a:p>
              <a:p>
                <a:endParaRPr lang="en-US" altLang="zh-CN" sz="1600" b="1" dirty="0">
                  <a:solidFill>
                    <a:srgbClr val="F8C78C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>
              <p:custDataLst>
                <p:tags r:id="rId8"/>
              </p:custDataLst>
            </p:nvPr>
          </p:nvCxnSpPr>
          <p:spPr>
            <a:xfrm>
              <a:off x="896" y="7946"/>
              <a:ext cx="4367" cy="0"/>
            </a:xfrm>
            <a:prstGeom prst="line">
              <a:avLst/>
            </a:prstGeom>
            <a:ln w="15875" cmpd="sng">
              <a:solidFill>
                <a:srgbClr val="FFCB8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9"/>
              </p:custDataLst>
            </p:nvPr>
          </p:nvCxnSpPr>
          <p:spPr>
            <a:xfrm>
              <a:off x="896" y="3475"/>
              <a:ext cx="4389" cy="0"/>
            </a:xfrm>
            <a:prstGeom prst="line">
              <a:avLst/>
            </a:prstGeom>
            <a:ln w="15875" cmpd="sng">
              <a:solidFill>
                <a:srgbClr val="FFCB8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 descr="/private/var/folders/r9/53tyw59x13z3f9gh3n025hd00000gn/T/com.kingsoft.wpsoffice.mac/picturecompress_20241031111743/output_112.pngoutput_1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005" y="0"/>
            <a:ext cx="8214995" cy="6880860"/>
          </a:xfrm>
          <a:prstGeom prst="rect">
            <a:avLst/>
          </a:prstGeom>
        </p:spPr>
      </p:pic>
      <p:pic>
        <p:nvPicPr>
          <p:cNvPr id="9" name="新年音频" descr="/private/var/folders/r9/53tyw59x13z3f9gh3n025hd00000gn/T/com.kingsoft.wpsoffice.mac/picturecompress_20241031111743/output_113.pngoutput_113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0360660" y="837565"/>
            <a:ext cx="1224915" cy="114046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209405" y="837565"/>
            <a:ext cx="926465" cy="2616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9154160" y="815023"/>
            <a:ext cx="10369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点击试听</a:t>
            </a:r>
            <a:endParaRPr lang="zh-CN" sz="14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6270" y="6078220"/>
            <a:ext cx="2824480" cy="56451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集采价：</a:t>
            </a:r>
            <a:r>
              <a:rPr lang="en-US" altLang="zh-CN">
                <a:solidFill>
                  <a:srgbClr val="FFFF00"/>
                </a:solidFill>
              </a:rPr>
              <a:t>186</a:t>
            </a:r>
            <a:r>
              <a:rPr lang="zh-CN" altLang="en-US">
                <a:solidFill>
                  <a:srgbClr val="FFFF00"/>
                </a:solidFill>
              </a:rPr>
              <a:t>元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8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private/var/folders/r9/53tyw59x13z3f9gh3n025hd00000gn/T/com.kingsoft.wpsoffice.mac/picturecompress_20231117141944/output_16.pngoutput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76835" y="0"/>
            <a:ext cx="12268835" cy="691705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-76835" y="0"/>
            <a:ext cx="4351655" cy="6917055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23520" y="815975"/>
            <a:ext cx="195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</a:rPr>
              <a:t>内容配置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0040" y="3457575"/>
            <a:ext cx="3178810" cy="917575"/>
            <a:chOff x="615" y="2749"/>
            <a:chExt cx="5006" cy="1445"/>
          </a:xfrm>
        </p:grpSpPr>
        <p:pic>
          <p:nvPicPr>
            <p:cNvPr id="12" name="图片 11" descr="资源 20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15" y="3157"/>
              <a:ext cx="520" cy="52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6"/>
              </p:custDataLst>
            </p:nvPr>
          </p:nvSpPr>
          <p:spPr>
            <a:xfrm>
              <a:off x="1308" y="2749"/>
              <a:ext cx="4313" cy="1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>
                  <a:solidFill>
                    <a:schemeClr val="tx1"/>
                  </a:solidFill>
                </a:rPr>
                <a:t>拉花福龙</a:t>
              </a:r>
              <a:endParaRPr lang="zh-CN" altLang="en-US" sz="2000" b="1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chemeClr val="tx1"/>
                  </a:solidFill>
                </a:rPr>
                <a:t>动手拉一拉，拉长好福气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0675" y="2485390"/>
            <a:ext cx="3954145" cy="917575"/>
            <a:chOff x="615" y="4602"/>
            <a:chExt cx="6227" cy="1445"/>
          </a:xfrm>
        </p:grpSpPr>
        <p:pic>
          <p:nvPicPr>
            <p:cNvPr id="10" name="图片 9" descr="资源 18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15" y="5012"/>
              <a:ext cx="520" cy="52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1308" y="4602"/>
              <a:ext cx="5534" cy="1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>
                  <a:solidFill>
                    <a:schemeClr val="tx1"/>
                  </a:solidFill>
                </a:rPr>
                <a:t>五福磁吸贴</a:t>
              </a:r>
              <a:endParaRPr lang="zh-CN" altLang="en-US" sz="2000" b="1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chemeClr val="tx1"/>
                  </a:solidFill>
                </a:rPr>
                <a:t>分享型冰箱贴，与亲友分享福运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20040" y="4357370"/>
            <a:ext cx="3783330" cy="917575"/>
            <a:chOff x="615" y="6395"/>
            <a:chExt cx="5958" cy="1445"/>
          </a:xfrm>
        </p:grpSpPr>
        <p:pic>
          <p:nvPicPr>
            <p:cNvPr id="8" name="图片 7" descr="资源 16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15" y="6793"/>
              <a:ext cx="520" cy="52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1308" y="6395"/>
              <a:ext cx="5265" cy="1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>
                  <a:solidFill>
                    <a:schemeClr val="tx1"/>
                  </a:solidFill>
                </a:rPr>
                <a:t>瑞兽守护杯</a:t>
              </a:r>
              <a:endParaRPr lang="zh-CN" altLang="en-US" sz="2000" b="1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chemeClr val="tx1"/>
                  </a:solidFill>
                </a:rPr>
                <a:t>瑞兽守护，迎福聚宝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0040" y="5293360"/>
            <a:ext cx="3954145" cy="917575"/>
            <a:chOff x="615" y="8128"/>
            <a:chExt cx="6227" cy="1445"/>
          </a:xfrm>
        </p:grpSpPr>
        <p:pic>
          <p:nvPicPr>
            <p:cNvPr id="6" name="图片 5" descr="资源 14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15" y="8537"/>
              <a:ext cx="520" cy="5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1308" y="8128"/>
              <a:ext cx="5534" cy="1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>
                  <a:solidFill>
                    <a:schemeClr val="tx1"/>
                  </a:solidFill>
                </a:rPr>
                <a:t>福包套装</a:t>
              </a:r>
              <a:endParaRPr lang="zh-CN" altLang="en-US" sz="2000" b="1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chemeClr val="tx1"/>
                  </a:solidFill>
                </a:rPr>
                <a:t>红包、对联、门神贴，年味十足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0040" y="1549400"/>
            <a:ext cx="3358515" cy="917575"/>
            <a:chOff x="615" y="3967"/>
            <a:chExt cx="5289" cy="1445"/>
          </a:xfrm>
        </p:grpSpPr>
        <p:pic>
          <p:nvPicPr>
            <p:cNvPr id="2" name="图片 1" descr="资源 1316"/>
            <p:cNvPicPr>
              <a:picLocks noChangeAspect="1"/>
            </p:cNvPicPr>
            <p:nvPr/>
          </p:nvPicPr>
          <p:blipFill>
            <a:blip r:embed="rId16" cstate="screen"/>
            <a:srcRect l="-2174"/>
            <a:stretch>
              <a:fillRect/>
            </a:stretch>
          </p:blipFill>
          <p:spPr>
            <a:xfrm>
              <a:off x="615" y="4214"/>
              <a:ext cx="517" cy="64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17"/>
              </p:custDataLst>
            </p:nvPr>
          </p:nvSpPr>
          <p:spPr>
            <a:xfrm>
              <a:off x="1308" y="3967"/>
              <a:ext cx="4596" cy="14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>
                  <a:solidFill>
                    <a:schemeClr val="tx1"/>
                  </a:solidFill>
                </a:rPr>
                <a:t>报喜门铃</a:t>
              </a:r>
              <a:endParaRPr lang="zh-CN" altLang="en-US" sz="2000" b="1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>
                  <a:solidFill>
                    <a:schemeClr val="tx1"/>
                  </a:solidFill>
                </a:rPr>
                <a:t>发音模块，将祝福语音化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1"/>
          <p:cNvSpPr txBox="1"/>
          <p:nvPr/>
        </p:nvSpPr>
        <p:spPr>
          <a:xfrm>
            <a:off x="733425" y="1165225"/>
            <a:ext cx="7265988" cy="11668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50000"/>
              </a:lnSpc>
            </a:pPr>
            <a:r>
              <a:rPr lang="zh-CN" altLang="zh-CN" sz="2800" b="1">
                <a:latin typeface="Arial" panose="020B0604020202020204" pitchFamily="34" charset="0"/>
                <a:ea typeface="微软雅黑" panose="020B0503020204020204" charset="-122"/>
              </a:rPr>
              <a:t>玩香是顶流雅事</a:t>
            </a:r>
            <a:endParaRPr lang="zh-CN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91525" y="206375"/>
            <a:ext cx="3533775" cy="6418263"/>
          </a:xfrm>
          <a:prstGeom prst="rect">
            <a:avLst/>
          </a:prstGeom>
          <a:solidFill>
            <a:srgbClr val="F9EDD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8196" name="图片 2" descr="/private/var/folders/r9/53tyw59x13z3f9gh3n025hd00000gn/T/com.kingsoft.wpsoffice.mac/picturecompress_20241031111743/output_9.jpgoutput_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524875" y="325438"/>
            <a:ext cx="3267075" cy="617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文本框 7"/>
          <p:cNvSpPr txBox="1"/>
          <p:nvPr/>
        </p:nvSpPr>
        <p:spPr>
          <a:xfrm>
            <a:off x="733425" y="2093913"/>
            <a:ext cx="666750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50000"/>
              </a:lnSpc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古代文人有四大雅事：焚香、品茗、挂画、插花，而这香便排在首位。中国香文化源远流长，自古人人钟情于香，文人用香到唐宋时期即非常普及，读书人以香为友，独处以香为伴，衣需以香熏，被需以香暖，使用范围广泛。</a:t>
            </a:r>
            <a:endParaRPr lang="zh-CN" altLang="en-US" sz="1400"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时至今日，随着人们生活水平的不断提高，当代人更加注重对生活品质的追求。无论是会客、办公、学习、休息，来上一杯咖啡，或是一壶清茶，点上自己喜欢的香，看那袅袅轻烟，品那缕缕香韵，或独处慎思，或知己长谈，何尝不是一件让人心驰神往的顶流雅事呢？</a:t>
            </a: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31117142037/output_1.pngoutput_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270" y="0"/>
            <a:ext cx="12189460" cy="68573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84200" y="581025"/>
            <a:ext cx="3020060" cy="655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  <a:t>报喜门铃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  <a:t>将祝福语音化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584200" y="1683385"/>
            <a:ext cx="40493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按下礼盒右上角的按钮，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声音模块发出新年祝福，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增添新年的气氛。</a:t>
            </a:r>
            <a:endParaRPr lang="zh-CN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953500" y="6281420"/>
            <a:ext cx="295211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按一下可发声，将新年祝福以声音的形式送出</a:t>
            </a:r>
            <a:endParaRPr lang="zh-CN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 descr="/private/var/folders/r9/53tyw59x13z3f9gh3n025hd00000gn/T/com.kingsoft.wpsoffice.mac/picturecompress_20231117141944/output_20.pngoutput_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9697085" y="4627245"/>
            <a:ext cx="1574165" cy="1574165"/>
          </a:xfrm>
          <a:prstGeom prst="rect">
            <a:avLst/>
          </a:prstGeom>
        </p:spPr>
      </p:pic>
      <p:pic>
        <p:nvPicPr>
          <p:cNvPr id="13" name="新年音频" descr="/private/var/folders/r9/53tyw59x13z3f9gh3n025hd00000gn/T/com.kingsoft.wpsoffice.mac/picturecompress_20231117141944/output_21.pngoutput_21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9871393" y="4861402"/>
            <a:ext cx="1224915" cy="114046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8731025" y="5300822"/>
            <a:ext cx="926465" cy="2616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675780" y="5278280"/>
            <a:ext cx="10369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点击试听</a:t>
            </a:r>
            <a:endParaRPr lang="zh-CN" sz="1400" b="1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 descr="资源 14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105" y="3014345"/>
            <a:ext cx="3721100" cy="2527300"/>
          </a:xfrm>
          <a:prstGeom prst="rect">
            <a:avLst/>
          </a:prstGeom>
        </p:spPr>
      </p:pic>
      <p:pic>
        <p:nvPicPr>
          <p:cNvPr id="8" name="图片 7" descr="资源 15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9745" y="1372235"/>
            <a:ext cx="4229100" cy="31750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15.jpgoutput_11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54685" y="527685"/>
            <a:ext cx="1697355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sz="2800" b="1">
                <a:solidFill>
                  <a:srgbClr val="262626"/>
                </a:solidFill>
              </a:rPr>
              <a:t>门神守护</a:t>
            </a:r>
            <a:endParaRPr lang="zh-CN" sz="2800" b="1">
              <a:solidFill>
                <a:srgbClr val="262626"/>
              </a:solidFill>
            </a:endParaRPr>
          </a:p>
          <a:p>
            <a:pPr algn="l">
              <a:buClrTx/>
              <a:buSzTx/>
              <a:buFontTx/>
            </a:pPr>
            <a:r>
              <a:rPr lang="zh-CN" sz="2800" b="1">
                <a:solidFill>
                  <a:srgbClr val="262626"/>
                </a:solidFill>
              </a:rPr>
              <a:t>迎福到家</a:t>
            </a:r>
            <a:endParaRPr lang="zh-CN" sz="2800" b="1">
              <a:solidFill>
                <a:srgbClr val="262626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654685" y="1546860"/>
            <a:ext cx="40493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打开门</a:t>
            </a:r>
            <a:r>
              <a:rPr lang="en-US" altLang="zh-CN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百福图</a:t>
            </a:r>
            <a:r>
              <a:rPr lang="en-US" altLang="zh-CN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迎面而来，</a:t>
            </a:r>
            <a:endParaRPr lang="zh-CN" altLang="en-US" sz="1200">
              <a:solidFill>
                <a:srgbClr val="262626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满满福气迎进家门。</a:t>
            </a:r>
            <a:endParaRPr lang="zh-CN" altLang="en-US" sz="1200">
              <a:solidFill>
                <a:srgbClr val="262626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97365" y="5128260"/>
            <a:ext cx="2152650" cy="356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1200">
                <a:solidFill>
                  <a:srgbClr val="262626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烫金五福图案，点亮百福。</a:t>
            </a:r>
            <a:endParaRPr lang="zh-CN" altLang="en-US" sz="1200">
              <a:solidFill>
                <a:srgbClr val="262626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116.jpgoutput_1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135755" y="802640"/>
            <a:ext cx="3960000" cy="5280000"/>
          </a:xfrm>
          <a:prstGeom prst="rect">
            <a:avLst/>
          </a:prstGeom>
        </p:spPr>
      </p:pic>
      <p:pic>
        <p:nvPicPr>
          <p:cNvPr id="3" name="图片 2" descr="/private/var/folders/r9/53tyw59x13z3f9gh3n025hd00000gn/T/com.kingsoft.wpsoffice.mac/picturecompress_20241031111743/output_117.jpgoutput_11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51495" y="802640"/>
            <a:ext cx="3960000" cy="5280000"/>
          </a:xfrm>
          <a:prstGeom prst="rect">
            <a:avLst/>
          </a:prstGeom>
        </p:spPr>
      </p:pic>
      <p:pic>
        <p:nvPicPr>
          <p:cNvPr id="4" name="图片 3" descr="/private/var/folders/r9/53tyw59x13z3f9gh3n025hd00000gn/T/com.kingsoft.wpsoffice.mac/picturecompress_20241031111743/output_118.jpgoutput_11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2075" y="802640"/>
            <a:ext cx="3960000" cy="5280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25.pngoutput_1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32130" y="656590"/>
            <a:ext cx="3283585" cy="1101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262626"/>
                </a:solidFill>
              </a:rPr>
              <a:t>福气连绵拉花龙</a:t>
            </a:r>
            <a:r>
              <a:rPr lang="en-US" altLang="zh-CN" sz="3200" b="1">
                <a:solidFill>
                  <a:srgbClr val="262626"/>
                </a:solidFill>
              </a:rPr>
              <a:t> </a:t>
            </a:r>
            <a:endParaRPr lang="en-US" altLang="zh-CN" sz="3200" b="1">
              <a:solidFill>
                <a:srgbClr val="262626"/>
              </a:solidFill>
            </a:endParaRPr>
          </a:p>
          <a:p>
            <a:r>
              <a:rPr lang="zh-CN" altLang="en-US" sz="2800" b="1">
                <a:solidFill>
                  <a:srgbClr val="262626"/>
                </a:solidFill>
                <a:sym typeface="+mn-ea"/>
              </a:rPr>
              <a:t>舞出新年味</a:t>
            </a:r>
            <a:endParaRPr lang="zh-CN" altLang="en-US" sz="2800" b="1">
              <a:solidFill>
                <a:srgbClr val="262626"/>
              </a:solidFill>
            </a:endParaRPr>
          </a:p>
          <a:p>
            <a:endParaRPr lang="zh-CN" altLang="en-US" sz="3200" b="1">
              <a:solidFill>
                <a:srgbClr val="262626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7910195" y="4773295"/>
            <a:ext cx="2089150" cy="289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200">
                <a:solidFill>
                  <a:srgbClr val="262626"/>
                </a:solidFill>
                <a:sym typeface="+mn-ea"/>
              </a:rPr>
              <a:t>多彩拉花，新年气氛拉满。</a:t>
            </a:r>
            <a:endParaRPr lang="zh-CN" altLang="en-US" sz="1200">
              <a:solidFill>
                <a:srgbClr val="262626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579755" y="1758315"/>
            <a:ext cx="40493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200">
                <a:solidFill>
                  <a:srgbClr val="262626"/>
                </a:solidFill>
                <a:sym typeface="+mn-ea"/>
              </a:rPr>
              <a:t>动手拉一拉，拉长好福气。</a:t>
            </a:r>
            <a:endParaRPr lang="zh-CN" sz="1200">
              <a:solidFill>
                <a:srgbClr val="FDD387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28.jpgoutput_1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9275" y="5008155"/>
            <a:ext cx="4229735" cy="1005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中国自古就有五福临门之说，“五福”的来源，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最早出自于《尚书·洪范》，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后来演化成为“福、禄、寿、财、喜”，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表达了人们世世代代追求安宁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spcBef>
                <a:spcPts val="0"/>
              </a:spcBef>
              <a:buClrTx/>
              <a:buSzTx/>
              <a:buFontTx/>
            </a:pP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，祈求神明保佑，逢凶化吉的美好心愿。</a:t>
            </a:r>
            <a:endParaRPr lang="zh-CN" altLang="en-US" sz="12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49275" y="560705"/>
            <a:ext cx="3133725" cy="1101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五福磁吸贴</a:t>
            </a:r>
            <a:endParaRPr lang="zh-CN" altLang="en-US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与亲友分享福运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49275" y="1662430"/>
            <a:ext cx="404939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五个磁吸贴代表着五种好福气，</a:t>
            </a:r>
            <a:endParaRPr 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可任选其一赠与亲友，</a:t>
            </a:r>
            <a:endParaRPr 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共享好福气。</a:t>
            </a:r>
            <a:endParaRPr 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134.jpgoutput_13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4445" y="-6032"/>
            <a:ext cx="12200255" cy="68637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51425" y="570230"/>
            <a:ext cx="64630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5A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瑞兽马克杯</a:t>
            </a:r>
            <a:endParaRPr lang="zh-CN" sz="2800" b="1">
              <a:solidFill>
                <a:srgbClr val="5A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>
                <a:solidFill>
                  <a:srgbClr val="5A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瑞兽</a:t>
            </a:r>
            <a:r>
              <a:rPr lang="zh-CN" sz="2800" b="1">
                <a:solidFill>
                  <a:srgbClr val="5A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环绕，守护团圆</a:t>
            </a:r>
            <a:endParaRPr lang="zh-CN" sz="2800" b="1">
              <a:solidFill>
                <a:srgbClr val="5A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10802620" y="1811020"/>
            <a:ext cx="599440" cy="0"/>
          </a:xfrm>
          <a:prstGeom prst="line">
            <a:avLst/>
          </a:prstGeom>
          <a:ln>
            <a:solidFill>
              <a:srgbClr val="6B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068435" y="197294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200">
                <a:solidFill>
                  <a:srgbClr val="5A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四神兽环绕杯身，</a:t>
            </a:r>
            <a:endParaRPr lang="zh-CN" altLang="en-US" sz="1200">
              <a:solidFill>
                <a:srgbClr val="5A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200">
                <a:solidFill>
                  <a:srgbClr val="5A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是守护也是祝福。</a:t>
            </a:r>
            <a:endParaRPr lang="zh-CN" altLang="en-US" sz="1200">
              <a:solidFill>
                <a:srgbClr val="5A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图片 1" descr="/private/var/folders/r9/53tyw59x13z3f9gh3n025hd00000gn/T/com.kingsoft.wpsoffice.mac/picturecompress_20241031111743/output_130.jpgoutput_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656" y="3175"/>
            <a:ext cx="12225657" cy="68548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5" name="椭圆 5"/>
          <p:cNvSpPr/>
          <p:nvPr/>
        </p:nvSpPr>
        <p:spPr>
          <a:xfrm>
            <a:off x="7550150" y="1658620"/>
            <a:ext cx="1239520" cy="1239521"/>
          </a:xfrm>
          <a:prstGeom prst="ellipse">
            <a:avLst/>
          </a:prstGeom>
          <a:solidFill>
            <a:srgbClr val="FFFFFF">
              <a:alpha val="29000"/>
            </a:srgbClr>
          </a:solidFill>
          <a:ln w="25400">
            <a:solidFill>
              <a:srgbClr val="FFFFFF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96" name="椭圆 7"/>
          <p:cNvSpPr/>
          <p:nvPr/>
        </p:nvSpPr>
        <p:spPr>
          <a:xfrm>
            <a:off x="5838825" y="3429000"/>
            <a:ext cx="1239520" cy="1239520"/>
          </a:xfrm>
          <a:prstGeom prst="ellipse">
            <a:avLst/>
          </a:prstGeom>
          <a:solidFill>
            <a:srgbClr val="FFFFFF">
              <a:alpha val="29000"/>
            </a:srgbClr>
          </a:solidFill>
          <a:ln w="25400">
            <a:solidFill>
              <a:srgbClr val="FFFFFF"/>
            </a:solidFill>
            <a:prstDash val="dash"/>
            <a:miter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97" name="文本框 8"/>
          <p:cNvSpPr txBox="1"/>
          <p:nvPr/>
        </p:nvSpPr>
        <p:spPr>
          <a:xfrm>
            <a:off x="518160" y="585469"/>
            <a:ext cx="6463030" cy="1361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3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感温显色</a:t>
            </a:r>
          </a:p>
          <a:p>
            <a:pPr>
              <a:defRPr sz="3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惊喜满满。</a:t>
            </a:r>
          </a:p>
        </p:txBody>
      </p:sp>
      <p:sp>
        <p:nvSpPr>
          <p:cNvPr id="198" name="文本框 11"/>
          <p:cNvSpPr txBox="1"/>
          <p:nvPr/>
        </p:nvSpPr>
        <p:spPr>
          <a:xfrm>
            <a:off x="518160" y="1976120"/>
            <a:ext cx="6463030" cy="955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20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选择有意思的</a:t>
            </a:r>
            <a:r>
              <a:rPr b="1"/>
              <a:t>高温变色工艺</a:t>
            </a:r>
            <a:r>
              <a:t>，</a:t>
            </a:r>
          </a:p>
          <a:p>
            <a:pPr>
              <a:lnSpc>
                <a:spcPct val="150000"/>
              </a:lnSpc>
              <a:defRPr sz="120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倒入开水，杯身绚丽色彩迅速显现，</a:t>
            </a:r>
          </a:p>
          <a:p>
            <a:pPr>
              <a:lnSpc>
                <a:spcPct val="150000"/>
              </a:lnSpc>
              <a:defRPr sz="120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让你眼前一亮，给你惊喜幸福。</a:t>
            </a:r>
          </a:p>
        </p:txBody>
      </p:sp>
      <p:sp>
        <p:nvSpPr>
          <p:cNvPr id="199" name="直接连接符 13"/>
          <p:cNvSpPr/>
          <p:nvPr/>
        </p:nvSpPr>
        <p:spPr>
          <a:xfrm>
            <a:off x="614680" y="3246120"/>
            <a:ext cx="599441" cy="1"/>
          </a:xfrm>
          <a:prstGeom prst="line">
            <a:avLst/>
          </a:prstGeom>
          <a:ln w="6350">
            <a:solidFill>
              <a:srgbClr val="824C34"/>
            </a:solidFill>
            <a:miter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00" name="文本框 2"/>
          <p:cNvSpPr txBox="1"/>
          <p:nvPr/>
        </p:nvSpPr>
        <p:spPr>
          <a:xfrm>
            <a:off x="8901430" y="1906270"/>
            <a:ext cx="2824481" cy="1170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把手镀金，精致美观。</a:t>
            </a:r>
          </a:p>
          <a:p>
            <a:pPr>
              <a:lnSpc>
                <a:spcPct val="150000"/>
              </a:lnSpc>
              <a:defRPr sz="1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高温强化瓷，细腻有光泽。</a:t>
            </a:r>
          </a:p>
        </p:txBody>
      </p:sp>
      <p:sp>
        <p:nvSpPr>
          <p:cNvPr id="201" name="文本框 9"/>
          <p:cNvSpPr txBox="1"/>
          <p:nvPr/>
        </p:nvSpPr>
        <p:spPr>
          <a:xfrm>
            <a:off x="7679055" y="4453890"/>
            <a:ext cx="4046856" cy="789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变温花纸，随着开水的注入，</a:t>
            </a:r>
          </a:p>
          <a:p>
            <a:pPr>
              <a:lnSpc>
                <a:spcPct val="150000"/>
              </a:lnSpc>
              <a:defRPr sz="16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颜色渐渐浮现，充满惊喜。</a:t>
            </a:r>
          </a:p>
        </p:txBody>
      </p:sp>
      <p:pic>
        <p:nvPicPr>
          <p:cNvPr id="202" name="图片 10" descr="/private/var/folders/r9/53tyw59x13z3f9gh3n025hd00000gn/T/com.kingsoft.wpsoffice.mac/picturecompress_20241031111743/output_131.pngoutput_13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8315" y="3817620"/>
            <a:ext cx="1696721" cy="16967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3" name="文本框 15"/>
          <p:cNvSpPr txBox="1"/>
          <p:nvPr/>
        </p:nvSpPr>
        <p:spPr>
          <a:xfrm>
            <a:off x="245744" y="5807075"/>
            <a:ext cx="2181862" cy="5232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注入开水前</a:t>
            </a:r>
          </a:p>
          <a:p>
            <a:pPr algn="ctr">
              <a:defRPr sz="12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金色浮雕花纸</a:t>
            </a:r>
            <a:r>
              <a:rPr b="0"/>
              <a:t>，大气精致。</a:t>
            </a:r>
            <a:endParaRPr b="0"/>
          </a:p>
        </p:txBody>
      </p:sp>
      <p:pic>
        <p:nvPicPr>
          <p:cNvPr id="204" name="图片 18" descr="/private/var/folders/r9/53tyw59x13z3f9gh3n025hd00000gn/T/com.kingsoft.wpsoffice.mac/picturecompress_20241031111743/output_132.pngoutput_13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17139" y="3817620"/>
            <a:ext cx="1696722" cy="16967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5" name="文本框 16"/>
          <p:cNvSpPr txBox="1"/>
          <p:nvPr/>
        </p:nvSpPr>
        <p:spPr>
          <a:xfrm>
            <a:off x="2350770" y="5807075"/>
            <a:ext cx="2181226" cy="5232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注入开水后</a:t>
            </a:r>
          </a:p>
          <a:p>
            <a:pPr algn="ctr">
              <a:defRPr sz="12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高温变色花纸</a:t>
            </a:r>
            <a:r>
              <a:rPr b="0"/>
              <a:t>，充满惊喜。</a:t>
            </a:r>
            <a:endParaRPr b="0"/>
          </a:p>
        </p:txBody>
      </p:sp>
      <p:sp>
        <p:nvSpPr>
          <p:cNvPr id="206" name="等腰三角形 3"/>
          <p:cNvSpPr/>
          <p:nvPr/>
        </p:nvSpPr>
        <p:spPr>
          <a:xfrm>
            <a:off x="1254125" y="5611495"/>
            <a:ext cx="165100" cy="165101"/>
          </a:xfrm>
          <a:prstGeom prst="triangle">
            <a:avLst/>
          </a:prstGeom>
          <a:solidFill>
            <a:srgbClr val="653C2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EB5D1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07" name="等腰三角形 4"/>
          <p:cNvSpPr/>
          <p:nvPr/>
        </p:nvSpPr>
        <p:spPr>
          <a:xfrm>
            <a:off x="3282950" y="5611495"/>
            <a:ext cx="165100" cy="165101"/>
          </a:xfrm>
          <a:prstGeom prst="triangle">
            <a:avLst/>
          </a:prstGeom>
          <a:solidFill>
            <a:srgbClr val="653C2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EB5D1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208" name="文本框 6"/>
          <p:cNvSpPr txBox="1"/>
          <p:nvPr/>
        </p:nvSpPr>
        <p:spPr>
          <a:xfrm>
            <a:off x="3054350" y="5931534"/>
            <a:ext cx="6463030" cy="3073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653C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60℃以上感温，80℃以上变色效果更佳。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68165" y="878840"/>
            <a:ext cx="34556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青龙吉祥，福泽万物；</a:t>
            </a:r>
            <a:endParaRPr lang="zh-CN" altLang="en-US" sz="20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精神白虎，驱邪护佑；</a:t>
            </a:r>
            <a:endParaRPr lang="zh-CN" altLang="en-US" sz="20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朱雀尊贵，飞黄腾达；</a:t>
            </a:r>
            <a:endParaRPr lang="zh-CN" altLang="en-US" sz="20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混沌玄武，时来运转。</a:t>
            </a:r>
            <a:endParaRPr lang="zh-CN" altLang="en-US" sz="200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135.jpgoutput_13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44.pngoutput_1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59385" y="0"/>
            <a:ext cx="12351385" cy="688149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06425" y="573405"/>
            <a:ext cx="2945765" cy="1101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262626"/>
                </a:solidFill>
              </a:rPr>
              <a:t>对联门神贴</a:t>
            </a:r>
            <a:endParaRPr lang="zh-CN" altLang="en-US" sz="2800" b="1">
              <a:solidFill>
                <a:srgbClr val="262626"/>
              </a:solidFill>
            </a:endParaRPr>
          </a:p>
          <a:p>
            <a:r>
              <a:rPr lang="zh-CN" altLang="en-US" sz="2800" b="1">
                <a:solidFill>
                  <a:srgbClr val="262626"/>
                </a:solidFill>
              </a:rPr>
              <a:t>年味从不缺席</a:t>
            </a:r>
            <a:endParaRPr lang="zh-CN" altLang="en-US" sz="2800" b="1">
              <a:solidFill>
                <a:srgbClr val="262626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6425" y="1870710"/>
            <a:ext cx="28244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对联尺寸：</a:t>
            </a:r>
            <a:endParaRPr lang="zh-CN" altLang="en-US" sz="12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横批：</a:t>
            </a:r>
            <a:r>
              <a:rPr lang="en-US" altLang="zh-CN" sz="12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500*165mm</a:t>
            </a:r>
            <a:endParaRPr lang="zh-CN" altLang="en-US" sz="12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上下联：</a:t>
            </a:r>
            <a:r>
              <a:rPr lang="en-US" altLang="zh-CN" sz="12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165*900mm</a:t>
            </a:r>
            <a:endParaRPr lang="zh-CN" altLang="en-US" sz="12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12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门神帖尺寸：</a:t>
            </a:r>
            <a:r>
              <a:rPr lang="en-US" altLang="zh-CN" sz="12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165*375mm</a:t>
            </a:r>
            <a:endParaRPr lang="en-US" altLang="zh-CN" sz="12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" descr="/private/var/folders/r9/53tyw59x13z3f9gh3n025hd00000gn/T/com.kingsoft.wpsoffice.mac/picturecompress_20241031111743/output_10.jpgoutput_10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0" y="0"/>
            <a:ext cx="12343130" cy="6943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文本框 5"/>
          <p:cNvSpPr txBox="1"/>
          <p:nvPr/>
        </p:nvSpPr>
        <p:spPr>
          <a:xfrm>
            <a:off x="425450" y="398463"/>
            <a:ext cx="3376613" cy="506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配置一：紫砂福器香炉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219" name="文本框 4"/>
          <p:cNvSpPr txBox="1"/>
          <p:nvPr/>
        </p:nvSpPr>
        <p:spPr>
          <a:xfrm>
            <a:off x="425450" y="2695575"/>
            <a:ext cx="4116388" cy="138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葫芦</a:t>
            </a:r>
            <a:r>
              <a:rPr lang="en-US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有福有禄</a:t>
            </a:r>
            <a:endParaRPr lang="zh-CN" altLang="en-US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香炉器形饱满圆润，</a:t>
            </a:r>
            <a:endParaRPr lang="zh-CN" altLang="en-US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寓意福寿如瓜瓞绵长不断。</a:t>
            </a:r>
            <a:endParaRPr lang="zh-CN" altLang="en-US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下承三足，立而不倒。</a:t>
            </a:r>
            <a:endParaRPr lang="zh-CN" altLang="en-US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220" name="文本框 7"/>
          <p:cNvSpPr txBox="1"/>
          <p:nvPr/>
        </p:nvSpPr>
        <p:spPr>
          <a:xfrm>
            <a:off x="425450" y="1384300"/>
            <a:ext cx="510857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优质紫砂泥装饰点金工艺，</a:t>
            </a:r>
            <a:endParaRPr lang="zh-CN" altLang="en-US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细节处呈现丰富肌理色泽。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r9/53tyw59x13z3f9gh3n025hd00000gn/T/com.kingsoft.wpsoffice.mac/picturecompress_20241031111743/output_145.jpgoutput_14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967095" y="0"/>
            <a:ext cx="6224905" cy="8300720"/>
          </a:xfrm>
          <a:prstGeom prst="rect">
            <a:avLst/>
          </a:prstGeom>
        </p:spPr>
      </p:pic>
      <p:pic>
        <p:nvPicPr>
          <p:cNvPr id="4" name="图片 3" descr="/private/var/folders/r9/53tyw59x13z3f9gh3n025hd00000gn/T/com.kingsoft.wpsoffice.mac/picturecompress_20241031111743/output_146.jpgoutput_14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6051550" cy="806958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rgbClr val="FFBD9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/private/var/folders/r9/53tyw59x13z3f9gh3n025hd00000gn/T/com.kingsoft.wpsoffice.mac/picturecompress_20241031111743/output_147.pngoutput_1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7308215" y="2147570"/>
            <a:ext cx="2192020" cy="2192020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98450" y="363220"/>
            <a:ext cx="3103880" cy="589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ym typeface="+mn-ea"/>
              </a:rPr>
              <a:t>礼盒定制位展示</a:t>
            </a:r>
            <a:endParaRPr lang="en-US" altLang="zh-CN" sz="2800" b="1">
              <a:solidFill>
                <a:srgbClr val="262626"/>
              </a:solidFill>
            </a:endParaRPr>
          </a:p>
        </p:txBody>
      </p:sp>
      <p:pic>
        <p:nvPicPr>
          <p:cNvPr id="15" name="图片 14" descr="/private/var/folders/r9/53tyw59x13z3f9gh3n025hd00000gn/T/com.kingsoft.wpsoffice.mac/picturecompress_20241031111743/output_148.pngoutput_14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1250315" y="1987550"/>
            <a:ext cx="5287645" cy="424307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H="1" flipV="1">
            <a:off x="1250315" y="2106295"/>
            <a:ext cx="2413635" cy="1815465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03530" y="1143000"/>
            <a:ext cx="4456430" cy="1004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>
                <a:solidFill>
                  <a:srgbClr val="262626"/>
                </a:solidFill>
              </a:rPr>
              <a:t>①</a:t>
            </a:r>
            <a:r>
              <a:rPr lang="en-US" altLang="zh-CN" sz="2000" b="1">
                <a:solidFill>
                  <a:srgbClr val="262626"/>
                </a:solidFill>
              </a:rPr>
              <a:t> </a:t>
            </a:r>
            <a:r>
              <a:rPr lang="zh-CN" altLang="en-US" sz="2000" b="1">
                <a:solidFill>
                  <a:srgbClr val="262626"/>
                </a:solidFill>
              </a:rPr>
              <a:t>礼盒门牌</a:t>
            </a:r>
            <a:endParaRPr lang="zh-CN" altLang="en-US" sz="2000" b="1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solidFill>
                  <a:srgbClr val="262626"/>
                </a:solidFill>
              </a:rPr>
              <a:t>      </a:t>
            </a:r>
            <a:r>
              <a:rPr lang="zh-CN" altLang="en-US" sz="1600">
                <a:solidFill>
                  <a:srgbClr val="262626"/>
                </a:solidFill>
              </a:rPr>
              <a:t>门牌可定制</a:t>
            </a:r>
            <a:r>
              <a:rPr lang="en-US" altLang="zh-CN" sz="1600">
                <a:solidFill>
                  <a:srgbClr val="262626"/>
                </a:solidFill>
              </a:rPr>
              <a:t>logo</a:t>
            </a:r>
            <a:endParaRPr lang="zh-CN" altLang="en-US" sz="1600">
              <a:solidFill>
                <a:srgbClr val="262626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7019290" y="1143000"/>
            <a:ext cx="470027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262626"/>
                </a:solidFill>
              </a:rPr>
              <a:t>② 报喜门铃</a:t>
            </a:r>
            <a:endParaRPr lang="zh-CN" altLang="en-US" sz="2000" b="1">
              <a:solidFill>
                <a:srgbClr val="262626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>
                <a:solidFill>
                  <a:srgbClr val="262626"/>
                </a:solidFill>
              </a:rPr>
              <a:t>     </a:t>
            </a:r>
            <a:r>
              <a:rPr lang="zh-CN" altLang="en-US" sz="1600">
                <a:solidFill>
                  <a:srgbClr val="262626"/>
                </a:solidFill>
              </a:rPr>
              <a:t>声音内容可定制</a:t>
            </a:r>
            <a:endParaRPr lang="en-US" altLang="zh-CN" sz="1600">
              <a:solidFill>
                <a:srgbClr val="262626"/>
              </a:solidFill>
            </a:endParaRPr>
          </a:p>
        </p:txBody>
      </p:sp>
      <p:cxnSp>
        <p:nvCxnSpPr>
          <p:cNvPr id="5" name="直接连接符 4"/>
          <p:cNvCxnSpPr/>
          <p:nvPr>
            <p:custDataLst>
              <p:tags r:id="rId8"/>
            </p:custDataLst>
          </p:nvPr>
        </p:nvCxnSpPr>
        <p:spPr>
          <a:xfrm>
            <a:off x="5928995" y="2988310"/>
            <a:ext cx="1753870" cy="1905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8255000" y="6006465"/>
            <a:ext cx="3464560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1600">
                <a:solidFill>
                  <a:srgbClr val="262626"/>
                </a:solidFill>
              </a:rPr>
              <a:t>（具体详情请联系业务人员）</a:t>
            </a:r>
            <a:endParaRPr lang="zh-CN" altLang="en-US" sz="1600">
              <a:solidFill>
                <a:srgbClr val="262626"/>
              </a:solidFill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r9/53tyw59x13z3f9gh3n025hd00000gn/T/com.kingsoft.wpsoffice.mac/picturecompress_20241031111743/output_149.jpgoutput_14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39700" y="0"/>
            <a:ext cx="12331700" cy="69367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7515" y="426085"/>
            <a:ext cx="2495550" cy="103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262626"/>
                </a:solidFill>
              </a:rPr>
              <a:t>開門纳福</a:t>
            </a:r>
            <a:endParaRPr lang="zh-CN" altLang="en-US" sz="2800" b="1">
              <a:solidFill>
                <a:srgbClr val="262626"/>
              </a:solidFill>
            </a:endParaRPr>
          </a:p>
          <a:p>
            <a:r>
              <a:rPr lang="zh-CN" altLang="en-US" sz="2800" b="1">
                <a:solidFill>
                  <a:srgbClr val="262626"/>
                </a:solidFill>
              </a:rPr>
              <a:t>配置</a:t>
            </a:r>
            <a:endParaRPr lang="zh-CN" altLang="en-US" sz="2800" b="1">
              <a:solidFill>
                <a:srgbClr val="262626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197725" y="5659120"/>
            <a:ext cx="1512570" cy="683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瑞兽守护杯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zh-CN" altLang="en-US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103870" y="4621530"/>
            <a:ext cx="1610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拉花福龙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514715" y="5321300"/>
            <a:ext cx="1501140" cy="486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五福磁吸贴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*5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3875" y="5558790"/>
            <a:ext cx="10140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红包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*5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5790" y="5807710"/>
            <a:ext cx="1221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门神贴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36600" y="6342380"/>
            <a:ext cx="1221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对联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642735" y="1623060"/>
            <a:ext cx="1221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报喜门铃</a:t>
            </a:r>
            <a:r>
              <a:rPr lang="en-US" altLang="zh-CN" sz="160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/private/var/folders/r9/53tyw59x13z3f9gh3n025hd00000gn/T/com.kingsoft.wpsoffice.mac/picturecompress_20241031111743/output_150.pngoutput_150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33275" cy="6874510"/>
          </a:xfrm>
          <a:prstGeom prst="rect">
            <a:avLst/>
          </a:prstGeom>
        </p:spPr>
      </p:pic>
      <p:sp>
        <p:nvSpPr>
          <p:cNvPr id="29698" name="文本框 6"/>
          <p:cNvSpPr txBox="1"/>
          <p:nvPr/>
        </p:nvSpPr>
        <p:spPr>
          <a:xfrm>
            <a:off x="857250" y="5291138"/>
            <a:ext cx="4475163" cy="6588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r>
              <a:rPr lang="zh-CN" altLang="zh-CN" sz="1600" b="1">
                <a:solidFill>
                  <a:srgbClr val="C9A063"/>
                </a:solidFill>
                <a:latin typeface="微软雅黑" panose="020B0503020204020204" charset="-122"/>
                <a:ea typeface="微软雅黑" panose="020B0503020204020204" charset="-122"/>
              </a:rPr>
              <a:t>新品答疑丨礼品定制丨商务报价丨全案定制</a:t>
            </a:r>
            <a:endParaRPr lang="zh-CN" altLang="zh-CN" sz="1600" b="1">
              <a:solidFill>
                <a:srgbClr val="C9A06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600" b="1">
              <a:solidFill>
                <a:srgbClr val="C9A06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699" name="图片 3" descr="/private/var/folders/r9/53tyw59x13z3f9gh3n025hd00000gn/T/com.kingsoft.wpsoffice.mac/picturecompress_20241031111743/output_151.pngoutput_15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57250" y="1298575"/>
            <a:ext cx="7480300" cy="188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-313690" y="5238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 descr="/private/var/folders/r9/53tyw59x13z3f9gh3n025hd00000gn/T/com.kingsoft.wpsoffice.mac/picturecompress_20241031111743/output_11.jpgoutput_11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1549400" y="0"/>
            <a:ext cx="106426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文本框 5"/>
          <p:cNvSpPr txBox="1"/>
          <p:nvPr/>
        </p:nvSpPr>
        <p:spPr>
          <a:xfrm>
            <a:off x="425450" y="398463"/>
            <a:ext cx="3376613" cy="506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紫砂福器香炉</a:t>
            </a:r>
            <a:endParaRPr lang="zh-CN" altLang="en-US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268" name="文本框 1"/>
          <p:cNvSpPr txBox="1"/>
          <p:nvPr/>
        </p:nvSpPr>
        <p:spPr>
          <a:xfrm>
            <a:off x="425450" y="1384300"/>
            <a:ext cx="580072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原创专利底部进氧，</a:t>
            </a:r>
            <a:endParaRPr lang="zh-CN" altLang="en-US" sz="28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壶身无开孔美观大气。</a:t>
            </a:r>
            <a:endParaRPr lang="zh-CN" altLang="en-US" sz="24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1269" name="图片 6" descr="/private/var/folders/r9/53tyw59x13z3f9gh3n025hd00000gn/T/com.kingsoft.wpsoffice.mac/picturecompress_20241031111743/output_12.pngoutput_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3" y="4033838"/>
            <a:ext cx="981075" cy="1419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文本框 4"/>
          <p:cNvSpPr txBox="1"/>
          <p:nvPr/>
        </p:nvSpPr>
        <p:spPr>
          <a:xfrm>
            <a:off x="425450" y="2506663"/>
            <a:ext cx="4116388" cy="2030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</a:rPr>
              <a:t>原创实用新型专利结构，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使得祥云香片充分燃烧，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rgbClr val="CAA064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将精致与质朴巧妙融合。</a:t>
            </a: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zh-CN" sz="1400">
              <a:solidFill>
                <a:srgbClr val="CAA06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0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1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2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1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DIAGRAM_VIRTUALLY_FRAME" val="{&quot;height&quot;:195.05,&quot;left&quot;:660.7,&quot;top&quot;:257.45,&quot;width&quot;:293.25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DIAGRAM_VIRTUALLY_FRAME" val="{&quot;height&quot;:195.05,&quot;left&quot;:660.7,&quot;top&quot;:257.45,&quot;width&quot;:293.25}"/>
</p:tagLst>
</file>

<file path=ppt/tags/tag141.xml><?xml version="1.0" encoding="utf-8"?>
<p:tagLst xmlns:p="http://schemas.openxmlformats.org/presentationml/2006/main">
  <p:tag name="KSO_WM_DIAGRAM_VIRTUALLY_FRAME" val="{&quot;height&quot;:195.05,&quot;left&quot;:660.7,&quot;top&quot;:257.45,&quot;width&quot;:293.25}"/>
</p:tagLst>
</file>

<file path=ppt/tags/tag142.xml><?xml version="1.0" encoding="utf-8"?>
<p:tagLst xmlns:p="http://schemas.openxmlformats.org/presentationml/2006/main">
  <p:tag name="KSO_WM_DIAGRAM_VIRTUALLY_FRAME" val="{&quot;height&quot;:195.05,&quot;left&quot;:660.7,&quot;top&quot;:257.45,&quot;width&quot;:293.25}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4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5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6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7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8.xml><?xml version="1.0" encoding="utf-8"?>
<p:tagLst xmlns:p="http://schemas.openxmlformats.org/presentationml/2006/main">
  <p:tag name="KSO_WM_DIAGRAM_VIRTUALLY_FRAME" val="{&quot;height&quot;:484.95,&quot;left&quot;:23.1,&quot;top&quot;:66.8,&quot;width&quot;:877.35}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DIAGRAM_VIRTUALLY_FRAME" val="{&quot;height&quot;:120.55,&quot;left&quot;:167.8,&quot;top&quot;:195.55,&quot;width&quot;:322.05}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0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201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DIAGRAM_VIRTUALLY_FRAME" val="{&quot;height&quot;:120.55,&quot;left&quot;:167.8,&quot;top&quot;:195.55,&quot;width&quot;:322.05}"/>
</p:tagLst>
</file>

<file path=ppt/tags/tag204.xml><?xml version="1.0" encoding="utf-8"?>
<p:tagLst xmlns:p="http://schemas.openxmlformats.org/presentationml/2006/main">
  <p:tag name="KSO_WM_BEAUTIFY_FLAG" val=""/>
  <p:tag name="KSO_WM_DIAGRAM_VIRTUALLY_FRAME" val="{&quot;height&quot;:120.55,&quot;left&quot;:167.8,&quot;top&quot;:195.55,&quot;width&quot;:322.05}"/>
</p:tagLst>
</file>

<file path=ppt/tags/tag205.xml><?xml version="1.0" encoding="utf-8"?>
<p:tagLst xmlns:p="http://schemas.openxmlformats.org/presentationml/2006/main">
  <p:tag name="KSO_WM_DIAGRAM_VIRTUALLY_FRAME" val="{&quot;height&quot;:120.55,&quot;left&quot;:167.8,&quot;top&quot;:195.55,&quot;width&quot;:322.05}"/>
</p:tagLst>
</file>

<file path=ppt/tags/tag206.xml><?xml version="1.0" encoding="utf-8"?>
<p:tagLst xmlns:p="http://schemas.openxmlformats.org/presentationml/2006/main">
  <p:tag name="KSO_WM_BEAUTIFY_FLAG" val=""/>
  <p:tag name="KSO_WM_DIAGRAM_VIRTUALLY_FRAME" val="{&quot;height&quot;:120.55,&quot;left&quot;:167.8,&quot;top&quot;:195.55,&quot;width&quot;:322.05}"/>
</p:tagLst>
</file>

<file path=ppt/tags/tag2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0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1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2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2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3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3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4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1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2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4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5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50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2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27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2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290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UNIT_PLACING_PICTURE_USER_VIEWPORT" val="{&quot;height&quot;:4478,&quot;width&quot;:4478}"/>
  <p:tag name="KSO_WM_BEAUTIFY_FLAG" val=""/>
</p:tagLst>
</file>

<file path=ppt/tags/tag317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20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21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UNIT_PLACING_PICTURE_USER_VIEWPORT" val="{&quot;height&quot;:992,&quot;width&quot;:6377}"/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8.xml><?xml version="1.0" encoding="utf-8"?>
<p:tagLst xmlns:p="http://schemas.openxmlformats.org/presentationml/2006/main">
  <p:tag name="COMMONDATA" val="eyJoZGlkIjoiZjc0YjU0YjUwY2M1Mjc0ZDFkMTBlMTZlMDk5NzJlMmQifQ=="/>
  <p:tag name="commondata" val="eyJoZGlkIjoiODI2YzZiOThmYjA4YzQ5ZGI3NDJkMTUwN2JkMjFlNWQifQ=="/>
</p:tagLst>
</file>

<file path=ppt/tags/tag35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6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7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38.xml><?xml version="1.0" encoding="utf-8"?>
<p:tagLst xmlns:p="http://schemas.openxmlformats.org/presentationml/2006/main">
  <p:tag name="KSO_WM_DIAGRAM_VIRTUALLY_FRAME" val="{&quot;height&quot;:425.7,&quot;left&quot;:30.65,&quot;top&quot;:66.75,&quot;width&quot;:906.15}"/>
</p:tagLst>
</file>

<file path=ppt/tags/tag39.xml><?xml version="1.0" encoding="utf-8"?>
<p:tagLst xmlns:p="http://schemas.openxmlformats.org/presentationml/2006/main">
  <p:tag name="KSO_WM_DIAGRAM_VIRTUALLY_FRAME" val="{&quot;height&quot;:425.75,&quot;left&quot;:30.65,&quot;top&quot;:66.75,&quot;width&quot;:906.1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3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4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5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6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7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8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69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1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2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3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456,&quot;left&quot;:46.1,&quot;top&quot;:83.95,&quot;width&quot;:861.35}"/>
</p:tagLst>
</file>

<file path=ppt/tags/tag75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6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7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8.xml><?xml version="1.0" encoding="utf-8"?>
<p:tagLst xmlns:p="http://schemas.openxmlformats.org/presentationml/2006/main">
  <p:tag name="KSO_WM_DIAGRAM_VIRTUALLY_FRAME" val="{&quot;height&quot;:456,&quot;left&quot;:46.1,&quot;top&quot;:83.95,&quot;width&quot;:861.35}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4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5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6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7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8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ags/tag99.xml><?xml version="1.0" encoding="utf-8"?>
<p:tagLst xmlns:p="http://schemas.openxmlformats.org/presentationml/2006/main">
  <p:tag name="KSO_WM_DIAGRAM_VIRTUALLY_FRAME" val="{&quot;height&quot;:486.2025984251968,&quot;left&quot;:30.1,&quot;top&quot;:67.54740157480315,&quot;width&quot;:899.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6132</Words>
  <Application>WPS 演示</Application>
  <PresentationFormat>宽屏</PresentationFormat>
  <Paragraphs>908</Paragraphs>
  <Slides>83</Slides>
  <Notes>18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5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Arial Unicode MS</vt:lpstr>
      <vt:lpstr>Calibri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礼享家罗掌柜</cp:lastModifiedBy>
  <cp:revision>229</cp:revision>
  <dcterms:created xsi:type="dcterms:W3CDTF">2024-11-01T05:48:00Z</dcterms:created>
  <dcterms:modified xsi:type="dcterms:W3CDTF">2024-11-01T08:28:26Z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18660A70BB1044E6A7A0CC3150263CB1_13</vt:lpwstr>
  </property>
</Properties>
</file>